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147482802" r:id="rId5"/>
    <p:sldId id="2147482803" r:id="rId6"/>
    <p:sldId id="2147482804" r:id="rId7"/>
    <p:sldId id="340" r:id="rId8"/>
    <p:sldId id="2147482806" r:id="rId9"/>
    <p:sldId id="2147482805" r:id="rId10"/>
    <p:sldId id="2147482808" r:id="rId11"/>
    <p:sldId id="2147482809" r:id="rId12"/>
    <p:sldId id="268" r:id="rId13"/>
    <p:sldId id="2147482812" r:id="rId14"/>
    <p:sldId id="2147482813" r:id="rId15"/>
    <p:sldId id="2147482814" r:id="rId16"/>
    <p:sldId id="2147482819" r:id="rId17"/>
    <p:sldId id="2147482816" r:id="rId18"/>
    <p:sldId id="214748281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B0F0"/>
    <a:srgbClr val="FFC000"/>
    <a:srgbClr val="939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22D47-367C-6824-6B4B-5931CDC68D22}" v="4" dt="2025-08-11T10:30:09.597"/>
    <p1510:client id="{89E6FE38-AE37-45FD-B9D7-03503157057C}" v="24" dt="2025-08-11T10:51:14.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53"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53E584-9218-43E8-222B-BD2DA6544E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en Sans Light" pitchFamily="2" charset="0"/>
            </a:endParaRPr>
          </a:p>
        </p:txBody>
      </p:sp>
      <p:sp>
        <p:nvSpPr>
          <p:cNvPr id="3" name="Date Placeholder 2">
            <a:extLst>
              <a:ext uri="{FF2B5EF4-FFF2-40B4-BE49-F238E27FC236}">
                <a16:creationId xmlns:a16="http://schemas.microsoft.com/office/drawing/2014/main" id="{513FAD7D-0BA4-FD4C-5272-975BD7CA36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12DF70-D1A7-4796-B91B-B08ECBEA3DC1}" type="datetimeFigureOut">
              <a:rPr lang="en-US" smtClean="0">
                <a:latin typeface="Open Sans Light" pitchFamily="2" charset="0"/>
              </a:rPr>
              <a:t>9/1/2025</a:t>
            </a:fld>
            <a:endParaRPr lang="en-US">
              <a:latin typeface="Open Sans Light" pitchFamily="2" charset="0"/>
            </a:endParaRPr>
          </a:p>
        </p:txBody>
      </p:sp>
      <p:sp>
        <p:nvSpPr>
          <p:cNvPr id="4" name="Footer Placeholder 3">
            <a:extLst>
              <a:ext uri="{FF2B5EF4-FFF2-40B4-BE49-F238E27FC236}">
                <a16:creationId xmlns:a16="http://schemas.microsoft.com/office/drawing/2014/main" id="{5BE4460C-23B9-2EC1-32E5-8FD1499103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en Sans Light" pitchFamily="2" charset="0"/>
            </a:endParaRPr>
          </a:p>
        </p:txBody>
      </p:sp>
      <p:sp>
        <p:nvSpPr>
          <p:cNvPr id="5" name="Slide Number Placeholder 4">
            <a:extLst>
              <a:ext uri="{FF2B5EF4-FFF2-40B4-BE49-F238E27FC236}">
                <a16:creationId xmlns:a16="http://schemas.microsoft.com/office/drawing/2014/main" id="{514129A5-A58F-AB8D-2F9B-357A092678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1DC868-8ECD-4A09-9FCF-B560B93A8EB5}" type="slidenum">
              <a:rPr lang="en-US" smtClean="0">
                <a:latin typeface="Open Sans Light" pitchFamily="2" charset="0"/>
              </a:rPr>
              <a:t>‹#›</a:t>
            </a:fld>
            <a:endParaRPr lang="en-US">
              <a:latin typeface="Open Sans Light" pitchFamily="2" charset="0"/>
            </a:endParaRPr>
          </a:p>
        </p:txBody>
      </p:sp>
    </p:spTree>
    <p:extLst>
      <p:ext uri="{BB962C8B-B14F-4D97-AF65-F5344CB8AC3E}">
        <p14:creationId xmlns:p14="http://schemas.microsoft.com/office/powerpoint/2010/main" val="154319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Light"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Light" pitchFamily="2" charset="0"/>
              </a:defRPr>
            </a:lvl1pPr>
          </a:lstStyle>
          <a:p>
            <a:fld id="{5E5CAD36-5E3D-4AE0-B43A-675824C749EC}" type="datetimeFigureOut">
              <a:rPr lang="en-US" smtClean="0"/>
              <a:pPr/>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Light"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Light" pitchFamily="2" charset="0"/>
              </a:defRPr>
            </a:lvl1pPr>
          </a:lstStyle>
          <a:p>
            <a:fld id="{1906C767-AA07-45C2-9259-BE747ABFDFF7}" type="slidenum">
              <a:rPr lang="en-US" smtClean="0"/>
              <a:pPr/>
              <a:t>‹#›</a:t>
            </a:fld>
            <a:endParaRPr lang="en-US"/>
          </a:p>
        </p:txBody>
      </p:sp>
    </p:spTree>
    <p:extLst>
      <p:ext uri="{BB962C8B-B14F-4D97-AF65-F5344CB8AC3E}">
        <p14:creationId xmlns:p14="http://schemas.microsoft.com/office/powerpoint/2010/main" val="36184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Light" pitchFamily="2" charset="0"/>
        <a:ea typeface="+mn-ea"/>
        <a:cs typeface="+mn-cs"/>
      </a:defRPr>
    </a:lvl1pPr>
    <a:lvl2pPr marL="457200" algn="l" defTabSz="914400" rtl="0" eaLnBrk="1" latinLnBrk="0" hangingPunct="1">
      <a:defRPr sz="1200" kern="1200">
        <a:solidFill>
          <a:schemeClr val="tx1"/>
        </a:solidFill>
        <a:latin typeface="Open Sans Light" pitchFamily="2" charset="0"/>
        <a:ea typeface="+mn-ea"/>
        <a:cs typeface="+mn-cs"/>
      </a:defRPr>
    </a:lvl2pPr>
    <a:lvl3pPr marL="914400" algn="l" defTabSz="914400" rtl="0" eaLnBrk="1" latinLnBrk="0" hangingPunct="1">
      <a:defRPr sz="1200" kern="1200">
        <a:solidFill>
          <a:schemeClr val="tx1"/>
        </a:solidFill>
        <a:latin typeface="Open Sans Light" pitchFamily="2" charset="0"/>
        <a:ea typeface="+mn-ea"/>
        <a:cs typeface="+mn-cs"/>
      </a:defRPr>
    </a:lvl3pPr>
    <a:lvl4pPr marL="1371600" algn="l" defTabSz="914400" rtl="0" eaLnBrk="1" latinLnBrk="0" hangingPunct="1">
      <a:defRPr sz="1200" kern="1200">
        <a:solidFill>
          <a:schemeClr val="tx1"/>
        </a:solidFill>
        <a:latin typeface="Open Sans Light" pitchFamily="2" charset="0"/>
        <a:ea typeface="+mn-ea"/>
        <a:cs typeface="+mn-cs"/>
      </a:defRPr>
    </a:lvl4pPr>
    <a:lvl5pPr marL="1828800" algn="l" defTabSz="914400" rtl="0" eaLnBrk="1" latinLnBrk="0" hangingPunct="1">
      <a:defRPr sz="1200" kern="1200">
        <a:solidFill>
          <a:schemeClr val="tx1"/>
        </a:solidFill>
        <a:latin typeface="Open Sans Ligh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A537C1-DF8C-9120-33EA-F4EBD6E951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25" r="4348"/>
          <a:stretch/>
        </p:blipFill>
        <p:spPr>
          <a:xfrm>
            <a:off x="-1" y="1425721"/>
            <a:ext cx="12192001" cy="5489973"/>
          </a:xfrm>
          <a:prstGeom prst="rect">
            <a:avLst/>
          </a:prstGeom>
        </p:spPr>
      </p:pic>
      <p:sp>
        <p:nvSpPr>
          <p:cNvPr id="4" name="Date Placeholder 3">
            <a:extLst>
              <a:ext uri="{FF2B5EF4-FFF2-40B4-BE49-F238E27FC236}">
                <a16:creationId xmlns:a16="http://schemas.microsoft.com/office/drawing/2014/main" id="{40A6A7B9-DDC6-9A93-5EAF-F6EED7A40A31}"/>
              </a:ext>
            </a:extLst>
          </p:cNvPr>
          <p:cNvSpPr>
            <a:spLocks noGrp="1"/>
          </p:cNvSpPr>
          <p:nvPr>
            <p:ph type="dt" sz="half" idx="10"/>
          </p:nvPr>
        </p:nvSpPr>
        <p:spPr/>
        <p:txBody>
          <a:bodyPr/>
          <a:lstStyle/>
          <a:p>
            <a:fld id="{90BCADD4-0494-4A42-984F-B6573E551467}" type="datetimeFigureOut">
              <a:rPr lang="en-US" smtClean="0"/>
              <a:t>9/1/2025</a:t>
            </a:fld>
            <a:endParaRPr lang="en-US"/>
          </a:p>
        </p:txBody>
      </p:sp>
      <p:sp>
        <p:nvSpPr>
          <p:cNvPr id="5" name="Footer Placeholder 4">
            <a:extLst>
              <a:ext uri="{FF2B5EF4-FFF2-40B4-BE49-F238E27FC236}">
                <a16:creationId xmlns:a16="http://schemas.microsoft.com/office/drawing/2014/main" id="{D0801FFA-EC07-98DC-A578-16A5AC4E6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561E-969D-C9DF-50E4-5699C2699873}"/>
              </a:ext>
            </a:extLst>
          </p:cNvPr>
          <p:cNvSpPr>
            <a:spLocks noGrp="1"/>
          </p:cNvSpPr>
          <p:nvPr>
            <p:ph type="sldNum" sz="quarter" idx="12"/>
          </p:nvPr>
        </p:nvSpPr>
        <p:spPr/>
        <p:txBody>
          <a:bodyPr/>
          <a:lstStyle/>
          <a:p>
            <a:fld id="{DCE74825-0182-4762-B218-C197E66B22DF}" type="slidenum">
              <a:rPr lang="en-US" smtClean="0"/>
              <a:t>‹#›</a:t>
            </a:fld>
            <a:endParaRPr lang="en-US"/>
          </a:p>
        </p:txBody>
      </p:sp>
      <p:sp>
        <p:nvSpPr>
          <p:cNvPr id="9" name="Title 1">
            <a:extLst>
              <a:ext uri="{FF2B5EF4-FFF2-40B4-BE49-F238E27FC236}">
                <a16:creationId xmlns:a16="http://schemas.microsoft.com/office/drawing/2014/main" id="{47EED099-299B-0F58-D47E-37381630D131}"/>
              </a:ext>
            </a:extLst>
          </p:cNvPr>
          <p:cNvSpPr>
            <a:spLocks noGrp="1"/>
          </p:cNvSpPr>
          <p:nvPr>
            <p:ph type="ctrTitle"/>
          </p:nvPr>
        </p:nvSpPr>
        <p:spPr>
          <a:xfrm>
            <a:off x="838200" y="2855967"/>
            <a:ext cx="6391940" cy="2593032"/>
          </a:xfrm>
          <a:prstGeom prst="rect">
            <a:avLst/>
          </a:prstGeom>
        </p:spPr>
        <p:txBody>
          <a:bodyPr lIns="0" tIns="0" rIns="0" bIns="0" anchor="t" anchorCtr="0">
            <a:noAutofit/>
          </a:bodyPr>
          <a:lstStyle>
            <a:lvl1pPr algn="l">
              <a:defRPr sz="600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14" name="Graphic 13">
            <a:extLst>
              <a:ext uri="{FF2B5EF4-FFF2-40B4-BE49-F238E27FC236}">
                <a16:creationId xmlns:a16="http://schemas.microsoft.com/office/drawing/2014/main" id="{1D7FE589-786A-BA99-EDDF-7C7E3A7E4A6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0702" y="424318"/>
            <a:ext cx="2945511" cy="915831"/>
          </a:xfrm>
          <a:prstGeom prst="rect">
            <a:avLst/>
          </a:prstGeom>
        </p:spPr>
      </p:pic>
      <p:pic>
        <p:nvPicPr>
          <p:cNvPr id="18" name="Picture 17">
            <a:extLst>
              <a:ext uri="{FF2B5EF4-FFF2-40B4-BE49-F238E27FC236}">
                <a16:creationId xmlns:a16="http://schemas.microsoft.com/office/drawing/2014/main" id="{99564ABB-97E9-F528-74E5-E6531CC3C43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979" r="2376" b="90767"/>
          <a:stretch/>
        </p:blipFill>
        <p:spPr>
          <a:xfrm>
            <a:off x="213035" y="218152"/>
            <a:ext cx="11490162" cy="1207569"/>
          </a:xfrm>
          <a:prstGeom prst="rect">
            <a:avLst/>
          </a:prstGeom>
        </p:spPr>
      </p:pic>
    </p:spTree>
    <p:extLst>
      <p:ext uri="{BB962C8B-B14F-4D97-AF65-F5344CB8AC3E}">
        <p14:creationId xmlns:p14="http://schemas.microsoft.com/office/powerpoint/2010/main" val="289181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9EC512-0850-1B6B-7DD9-94806452C2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703" t="82227" r="5770" b="8335"/>
          <a:stretch/>
        </p:blipFill>
        <p:spPr>
          <a:xfrm>
            <a:off x="-1" y="6731578"/>
            <a:ext cx="12192001" cy="142918"/>
          </a:xfrm>
          <a:prstGeom prst="rect">
            <a:avLst/>
          </a:prstGeom>
        </p:spPr>
      </p:pic>
      <p:sp>
        <p:nvSpPr>
          <p:cNvPr id="2" name="Title 1">
            <a:extLst>
              <a:ext uri="{FF2B5EF4-FFF2-40B4-BE49-F238E27FC236}">
                <a16:creationId xmlns:a16="http://schemas.microsoft.com/office/drawing/2014/main" id="{98DD1939-2DB3-786F-1735-BE5B25C7A112}"/>
              </a:ext>
            </a:extLst>
          </p:cNvPr>
          <p:cNvSpPr>
            <a:spLocks noGrp="1"/>
          </p:cNvSpPr>
          <p:nvPr>
            <p:ph type="title"/>
          </p:nvPr>
        </p:nvSpPr>
        <p:spPr>
          <a:xfrm>
            <a:off x="838200" y="740583"/>
            <a:ext cx="8348329" cy="1325563"/>
          </a:xfrm>
          <a:prstGeom prst="rect">
            <a:avLst/>
          </a:prstGeom>
        </p:spPr>
        <p:txBody>
          <a:bodyPr>
            <a:normAutofit/>
          </a:bodyPr>
          <a:lstStyle>
            <a:lvl1pPr marL="0" indent="0">
              <a:buClr>
                <a:srgbClr val="0070C0"/>
              </a:buClr>
              <a:buFont typeface="Arial" panose="020B0604020202020204" pitchFamily="34" charset="0"/>
              <a:buNone/>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8228B4D-74F7-7F97-8BDE-F7E8F704BC63}"/>
              </a:ext>
            </a:extLst>
          </p:cNvPr>
          <p:cNvSpPr>
            <a:spLocks noGrp="1"/>
          </p:cNvSpPr>
          <p:nvPr>
            <p:ph idx="1"/>
          </p:nvPr>
        </p:nvSpPr>
        <p:spPr>
          <a:xfrm>
            <a:off x="838200" y="2066146"/>
            <a:ext cx="10515600" cy="4351338"/>
          </a:xfrm>
          <a:prstGeom prst="rect">
            <a:avLst/>
          </a:prstGeom>
        </p:spPr>
        <p:txBody>
          <a:bodyPr/>
          <a:lstStyle>
            <a:lvl1pPr marL="228600" indent="-228600">
              <a:buClr>
                <a:srgbClr val="0070C0"/>
              </a:buClr>
              <a:buFont typeface="Arial" panose="020B0604020202020204" pitchFamily="34" charset="0"/>
              <a:buChar char="•"/>
              <a:defRPr sz="2800">
                <a:latin typeface="Arial" panose="020B0604020202020204" pitchFamily="34" charset="0"/>
                <a:cs typeface="Arial" panose="020B0604020202020204" pitchFamily="34" charset="0"/>
              </a:defRPr>
            </a:lvl1pPr>
            <a:lvl2pPr marL="685800" indent="-228600">
              <a:buClr>
                <a:srgbClr val="0070C0"/>
              </a:buClr>
              <a:buFont typeface="Arial" panose="020B0604020202020204" pitchFamily="34" charset="0"/>
              <a:buChar char="•"/>
              <a:defRPr sz="2400">
                <a:latin typeface="Arial" panose="020B0604020202020204" pitchFamily="34" charset="0"/>
                <a:cs typeface="Arial" panose="020B0604020202020204" pitchFamily="34" charset="0"/>
              </a:defRPr>
            </a:lvl2pPr>
            <a:lvl3pPr marL="1143000" indent="-228600">
              <a:buClr>
                <a:srgbClr val="0070C0"/>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0070C0"/>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0070C0"/>
              </a:buClr>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74D7-71F9-CA07-FBE3-827478B06776}"/>
              </a:ext>
            </a:extLst>
          </p:cNvPr>
          <p:cNvSpPr>
            <a:spLocks noGrp="1"/>
          </p:cNvSpPr>
          <p:nvPr>
            <p:ph type="dt" sz="half" idx="10"/>
          </p:nvPr>
        </p:nvSpPr>
        <p:spPr/>
        <p:txBody>
          <a:bodyPr/>
          <a:lstStyle/>
          <a:p>
            <a:fld id="{90BCADD4-0494-4A42-984F-B6573E551467}" type="datetimeFigureOut">
              <a:rPr lang="en-US" smtClean="0"/>
              <a:t>9/1/2025</a:t>
            </a:fld>
            <a:endParaRPr lang="en-US"/>
          </a:p>
        </p:txBody>
      </p:sp>
      <p:sp>
        <p:nvSpPr>
          <p:cNvPr id="5" name="Footer Placeholder 4">
            <a:extLst>
              <a:ext uri="{FF2B5EF4-FFF2-40B4-BE49-F238E27FC236}">
                <a16:creationId xmlns:a16="http://schemas.microsoft.com/office/drawing/2014/main" id="{3544A4B6-A438-06C3-CC31-AD61DCC1B107}"/>
              </a:ext>
            </a:extLst>
          </p:cNvPr>
          <p:cNvSpPr>
            <a:spLocks noGrp="1"/>
          </p:cNvSpPr>
          <p:nvPr>
            <p:ph type="ftr" sz="quarter" idx="11"/>
          </p:nvPr>
        </p:nvSpPr>
        <p:spPr/>
        <p:txBody>
          <a:bodyPr/>
          <a:lstStyle/>
          <a:p>
            <a:endParaRPr lang="en-US"/>
          </a:p>
        </p:txBody>
      </p:sp>
      <p:grpSp>
        <p:nvGrpSpPr>
          <p:cNvPr id="14" name="Group 13">
            <a:extLst>
              <a:ext uri="{FF2B5EF4-FFF2-40B4-BE49-F238E27FC236}">
                <a16:creationId xmlns:a16="http://schemas.microsoft.com/office/drawing/2014/main" id="{34169556-964A-27EC-9B55-F53E755874A8}"/>
              </a:ext>
            </a:extLst>
          </p:cNvPr>
          <p:cNvGrpSpPr/>
          <p:nvPr userDrawn="1"/>
        </p:nvGrpSpPr>
        <p:grpSpPr>
          <a:xfrm>
            <a:off x="8685026" y="178681"/>
            <a:ext cx="3389130" cy="721795"/>
            <a:chOff x="8685026" y="178681"/>
            <a:chExt cx="3389130" cy="721795"/>
          </a:xfrm>
        </p:grpSpPr>
        <p:pic>
          <p:nvPicPr>
            <p:cNvPr id="9" name="Picture 8">
              <a:extLst>
                <a:ext uri="{FF2B5EF4-FFF2-40B4-BE49-F238E27FC236}">
                  <a16:creationId xmlns:a16="http://schemas.microsoft.com/office/drawing/2014/main" id="{948C7B0B-B6BC-0D41-8B66-B9C1497B3B8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616" t="1891" r="58810" b="90653"/>
            <a:stretch/>
          </p:blipFill>
          <p:spPr>
            <a:xfrm>
              <a:off x="9961821" y="178681"/>
              <a:ext cx="2112335" cy="577501"/>
            </a:xfrm>
            <a:prstGeom prst="rect">
              <a:avLst/>
            </a:prstGeom>
          </p:spPr>
        </p:pic>
        <p:sp>
          <p:nvSpPr>
            <p:cNvPr id="10" name="Title 1">
              <a:extLst>
                <a:ext uri="{FF2B5EF4-FFF2-40B4-BE49-F238E27FC236}">
                  <a16:creationId xmlns:a16="http://schemas.microsoft.com/office/drawing/2014/main" id="{F8369EE6-8EDE-F3D6-FABD-8FE05556CF76}"/>
                </a:ext>
              </a:extLst>
            </p:cNvPr>
            <p:cNvSpPr txBox="1">
              <a:spLocks/>
            </p:cNvSpPr>
            <p:nvPr userDrawn="1"/>
          </p:nvSpPr>
          <p:spPr>
            <a:xfrm>
              <a:off x="8685026" y="283141"/>
              <a:ext cx="2872563" cy="61733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kern="1200" baseline="0">
                  <a:solidFill>
                    <a:schemeClr val="bg1"/>
                  </a:solidFill>
                  <a:latin typeface="Arial" panose="020B0604020202020204" pitchFamily="34" charset="0"/>
                  <a:ea typeface="+mj-ea"/>
                  <a:cs typeface="Arial" panose="020B0604020202020204" pitchFamily="34" charset="0"/>
                </a:defRPr>
              </a:lvl1pPr>
            </a:lstStyle>
            <a:p>
              <a:pPr algn="l"/>
              <a:r>
                <a:rPr lang="en-US" sz="1000">
                  <a:solidFill>
                    <a:srgbClr val="0070C0"/>
                  </a:solidFill>
                </a:rPr>
                <a:t>National</a:t>
              </a:r>
              <a:br>
                <a:rPr lang="en-US" sz="1100">
                  <a:solidFill>
                    <a:srgbClr val="0070C0"/>
                  </a:solidFill>
                </a:rPr>
              </a:br>
              <a:r>
                <a:rPr lang="en-US" sz="1100" b="1">
                  <a:solidFill>
                    <a:srgbClr val="0070C0"/>
                  </a:solidFill>
                </a:rPr>
                <a:t>CyberShield </a:t>
              </a:r>
            </a:p>
            <a:p>
              <a:pPr algn="l"/>
              <a:r>
                <a:rPr lang="en-US" sz="1100" b="1">
                  <a:solidFill>
                    <a:srgbClr val="0070C0"/>
                  </a:solidFill>
                </a:rPr>
                <a:t>Hackathon 2025 </a:t>
              </a:r>
            </a:p>
          </p:txBody>
        </p:sp>
        <p:cxnSp>
          <p:nvCxnSpPr>
            <p:cNvPr id="13" name="Straight Connector 12">
              <a:extLst>
                <a:ext uri="{FF2B5EF4-FFF2-40B4-BE49-F238E27FC236}">
                  <a16:creationId xmlns:a16="http://schemas.microsoft.com/office/drawing/2014/main" id="{5697111F-4198-7F6B-BAF7-A0A3A184AABF}"/>
                </a:ext>
              </a:extLst>
            </p:cNvPr>
            <p:cNvCxnSpPr/>
            <p:nvPr userDrawn="1"/>
          </p:nvCxnSpPr>
          <p:spPr>
            <a:xfrm>
              <a:off x="9888280" y="250060"/>
              <a:ext cx="0" cy="47727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829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20406-D822-C5B4-9602-473EEB024A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25" t="23039" r="4348" b="27962"/>
          <a:stretch/>
        </p:blipFill>
        <p:spPr>
          <a:xfrm>
            <a:off x="0" y="4247760"/>
            <a:ext cx="12192001" cy="2690037"/>
          </a:xfrm>
          <a:prstGeom prst="rect">
            <a:avLst/>
          </a:prstGeom>
        </p:spPr>
      </p:pic>
      <p:sp>
        <p:nvSpPr>
          <p:cNvPr id="2" name="Title 1">
            <a:extLst>
              <a:ext uri="{FF2B5EF4-FFF2-40B4-BE49-F238E27FC236}">
                <a16:creationId xmlns:a16="http://schemas.microsoft.com/office/drawing/2014/main" id="{FCD7429C-D38C-6483-8EC8-A2AC6CA7B059}"/>
              </a:ext>
            </a:extLst>
          </p:cNvPr>
          <p:cNvSpPr>
            <a:spLocks noGrp="1"/>
          </p:cNvSpPr>
          <p:nvPr>
            <p:ph type="title"/>
          </p:nvPr>
        </p:nvSpPr>
        <p:spPr>
          <a:xfrm>
            <a:off x="831850" y="1709738"/>
            <a:ext cx="10515600" cy="2001025"/>
          </a:xfrm>
          <a:prstGeom prst="rect">
            <a:avLst/>
          </a:prstGeom>
        </p:spPr>
        <p:txBody>
          <a:bodyPr anchor="b"/>
          <a:lstStyle>
            <a:lvl1pPr>
              <a:defRPr sz="6000">
                <a:solidFill>
                  <a:srgbClr val="0070C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65391C06-168C-E75A-5B3D-BD1B4E59E266}"/>
              </a:ext>
            </a:extLst>
          </p:cNvPr>
          <p:cNvSpPr>
            <a:spLocks noGrp="1"/>
          </p:cNvSpPr>
          <p:nvPr>
            <p:ph type="dt" sz="half" idx="10"/>
          </p:nvPr>
        </p:nvSpPr>
        <p:spPr/>
        <p:txBody>
          <a:bodyPr/>
          <a:lstStyle/>
          <a:p>
            <a:fld id="{90BCADD4-0494-4A42-984F-B6573E551467}" type="datetimeFigureOut">
              <a:rPr lang="en-US" smtClean="0"/>
              <a:t>9/1/2025</a:t>
            </a:fld>
            <a:endParaRPr lang="en-US"/>
          </a:p>
        </p:txBody>
      </p:sp>
      <p:sp>
        <p:nvSpPr>
          <p:cNvPr id="5" name="Footer Placeholder 4">
            <a:extLst>
              <a:ext uri="{FF2B5EF4-FFF2-40B4-BE49-F238E27FC236}">
                <a16:creationId xmlns:a16="http://schemas.microsoft.com/office/drawing/2014/main" id="{0DCDE3C6-3836-51CD-E489-088C7D3FE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3A1C2-357B-C7C6-F54D-4F3BED52008D}"/>
              </a:ext>
            </a:extLst>
          </p:cNvPr>
          <p:cNvSpPr>
            <a:spLocks noGrp="1"/>
          </p:cNvSpPr>
          <p:nvPr>
            <p:ph type="sldNum" sz="quarter" idx="12"/>
          </p:nvPr>
        </p:nvSpPr>
        <p:spPr/>
        <p:txBody>
          <a:bodyPr/>
          <a:lstStyle/>
          <a:p>
            <a:fld id="{DCE74825-0182-4762-B218-C197E66B22DF}" type="slidenum">
              <a:rPr lang="en-US" smtClean="0"/>
              <a:t>‹#›</a:t>
            </a:fld>
            <a:endParaRPr lang="en-US"/>
          </a:p>
        </p:txBody>
      </p:sp>
      <p:grpSp>
        <p:nvGrpSpPr>
          <p:cNvPr id="7" name="Group 6">
            <a:extLst>
              <a:ext uri="{FF2B5EF4-FFF2-40B4-BE49-F238E27FC236}">
                <a16:creationId xmlns:a16="http://schemas.microsoft.com/office/drawing/2014/main" id="{E1B1CAA3-5A85-33CF-131C-9FA54BD85BA5}"/>
              </a:ext>
            </a:extLst>
          </p:cNvPr>
          <p:cNvGrpSpPr/>
          <p:nvPr userDrawn="1"/>
        </p:nvGrpSpPr>
        <p:grpSpPr>
          <a:xfrm>
            <a:off x="8685026" y="178681"/>
            <a:ext cx="3389130" cy="721795"/>
            <a:chOff x="8685026" y="178681"/>
            <a:chExt cx="3389130" cy="721795"/>
          </a:xfrm>
        </p:grpSpPr>
        <p:pic>
          <p:nvPicPr>
            <p:cNvPr id="8" name="Picture 7">
              <a:extLst>
                <a:ext uri="{FF2B5EF4-FFF2-40B4-BE49-F238E27FC236}">
                  <a16:creationId xmlns:a16="http://schemas.microsoft.com/office/drawing/2014/main" id="{0459BB74-0BDE-550C-CE79-9A6BE2D39BB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616" t="1891" r="58810" b="90653"/>
            <a:stretch/>
          </p:blipFill>
          <p:spPr>
            <a:xfrm>
              <a:off x="9961821" y="178681"/>
              <a:ext cx="2112335" cy="577501"/>
            </a:xfrm>
            <a:prstGeom prst="rect">
              <a:avLst/>
            </a:prstGeom>
          </p:spPr>
        </p:pic>
        <p:sp>
          <p:nvSpPr>
            <p:cNvPr id="10" name="Title 1">
              <a:extLst>
                <a:ext uri="{FF2B5EF4-FFF2-40B4-BE49-F238E27FC236}">
                  <a16:creationId xmlns:a16="http://schemas.microsoft.com/office/drawing/2014/main" id="{DEC4E3A7-37F8-8175-0856-78F11EC9DC5A}"/>
                </a:ext>
              </a:extLst>
            </p:cNvPr>
            <p:cNvSpPr txBox="1">
              <a:spLocks/>
            </p:cNvSpPr>
            <p:nvPr userDrawn="1"/>
          </p:nvSpPr>
          <p:spPr>
            <a:xfrm>
              <a:off x="8685026" y="283141"/>
              <a:ext cx="2872563" cy="61733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kern="1200" baseline="0">
                  <a:solidFill>
                    <a:schemeClr val="bg1"/>
                  </a:solidFill>
                  <a:latin typeface="Arial" panose="020B0604020202020204" pitchFamily="34" charset="0"/>
                  <a:ea typeface="+mj-ea"/>
                  <a:cs typeface="Arial" panose="020B0604020202020204" pitchFamily="34" charset="0"/>
                </a:defRPr>
              </a:lvl1pPr>
            </a:lstStyle>
            <a:p>
              <a:pPr algn="l"/>
              <a:r>
                <a:rPr lang="en-US" sz="1000">
                  <a:solidFill>
                    <a:srgbClr val="0070C0"/>
                  </a:solidFill>
                </a:rPr>
                <a:t>National</a:t>
              </a:r>
              <a:br>
                <a:rPr lang="en-US" sz="1100">
                  <a:solidFill>
                    <a:srgbClr val="0070C0"/>
                  </a:solidFill>
                </a:rPr>
              </a:br>
              <a:r>
                <a:rPr lang="en-US" sz="1100" b="1">
                  <a:solidFill>
                    <a:srgbClr val="0070C0"/>
                  </a:solidFill>
                </a:rPr>
                <a:t>CyberShield </a:t>
              </a:r>
            </a:p>
            <a:p>
              <a:pPr algn="l"/>
              <a:r>
                <a:rPr lang="en-US" sz="1100" b="1">
                  <a:solidFill>
                    <a:srgbClr val="0070C0"/>
                  </a:solidFill>
                </a:rPr>
                <a:t>Hackathon 2025 </a:t>
              </a:r>
            </a:p>
          </p:txBody>
        </p:sp>
        <p:cxnSp>
          <p:nvCxnSpPr>
            <p:cNvPr id="11" name="Straight Connector 10">
              <a:extLst>
                <a:ext uri="{FF2B5EF4-FFF2-40B4-BE49-F238E27FC236}">
                  <a16:creationId xmlns:a16="http://schemas.microsoft.com/office/drawing/2014/main" id="{8B97BF53-5064-4B49-5803-7334016229FC}"/>
                </a:ext>
              </a:extLst>
            </p:cNvPr>
            <p:cNvCxnSpPr/>
            <p:nvPr userDrawn="1"/>
          </p:nvCxnSpPr>
          <p:spPr>
            <a:xfrm>
              <a:off x="9888280" y="250060"/>
              <a:ext cx="0" cy="47727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5301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4AF8E1-6D3D-7A31-0DD3-7B583B821892}"/>
              </a:ext>
              <a:ext uri="{C183D7F6-B498-43B3-948B-1728B52AA6E4}">
                <adec:decorative xmlns:adec="http://schemas.microsoft.com/office/drawing/2017/decorative" val="1"/>
              </a:ext>
            </a:extLst>
          </p:cNvPr>
          <p:cNvGrpSpPr/>
          <p:nvPr userDrawn="1"/>
        </p:nvGrpSpPr>
        <p:grpSpPr>
          <a:xfrm>
            <a:off x="1320120" y="2020391"/>
            <a:ext cx="9378501" cy="2410190"/>
            <a:chOff x="1320120" y="2020391"/>
            <a:chExt cx="9378501" cy="2410190"/>
          </a:xfrm>
          <a:solidFill>
            <a:schemeClr val="tx1"/>
          </a:solidFill>
        </p:grpSpPr>
        <p:sp>
          <p:nvSpPr>
            <p:cNvPr id="8" name="Freeform: Shape 7" descr="timeline ">
              <a:extLst>
                <a:ext uri="{FF2B5EF4-FFF2-40B4-BE49-F238E27FC236}">
                  <a16:creationId xmlns:a16="http://schemas.microsoft.com/office/drawing/2014/main" id="{95FFD2E4-8235-F2BF-A205-9D552619322C}"/>
                </a:ext>
              </a:extLst>
            </p:cNvPr>
            <p:cNvSpPr/>
            <p:nvPr/>
          </p:nvSpPr>
          <p:spPr>
            <a:xfrm flipH="1" flipV="1">
              <a:off x="1392439" y="2020391"/>
              <a:ext cx="9252295" cy="2410190"/>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a:solidFill>
                  <a:schemeClr val="accent2"/>
                </a:solidFill>
                <a:latin typeface="Arial" panose="020B0604020202020204" pitchFamily="34" charset="0"/>
                <a:cs typeface="Arial" panose="020B0604020202020204" pitchFamily="34" charset="0"/>
              </a:endParaRPr>
            </a:p>
          </p:txBody>
        </p:sp>
        <p:sp>
          <p:nvSpPr>
            <p:cNvPr id="9" name="Oval 8" descr="timeline endpoints">
              <a:extLst>
                <a:ext uri="{FF2B5EF4-FFF2-40B4-BE49-F238E27FC236}">
                  <a16:creationId xmlns:a16="http://schemas.microsoft.com/office/drawing/2014/main" id="{FD500365-FF2B-BD97-E160-2EE37926D791}"/>
                </a:ext>
              </a:extLst>
            </p:cNvPr>
            <p:cNvSpPr/>
            <p:nvPr/>
          </p:nvSpPr>
          <p:spPr>
            <a:xfrm>
              <a:off x="1320120" y="3149771"/>
              <a:ext cx="218092" cy="218092"/>
            </a:xfrm>
            <a:prstGeom prst="ellipse">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descr="timeline endpoints">
              <a:extLst>
                <a:ext uri="{FF2B5EF4-FFF2-40B4-BE49-F238E27FC236}">
                  <a16:creationId xmlns:a16="http://schemas.microsoft.com/office/drawing/2014/main" id="{34C8CF17-1B0C-28D1-6E4D-5187FFFDCE2D}"/>
                </a:ext>
              </a:extLst>
            </p:cNvPr>
            <p:cNvSpPr/>
            <p:nvPr/>
          </p:nvSpPr>
          <p:spPr>
            <a:xfrm>
              <a:off x="10480529" y="3149771"/>
              <a:ext cx="218092" cy="218092"/>
            </a:xfrm>
            <a:prstGeom prst="ellipse">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latin typeface="Arial" panose="020B0604020202020204" pitchFamily="34" charset="0"/>
                <a:cs typeface="Arial" panose="020B0604020202020204" pitchFamily="34" charset="0"/>
              </a:endParaRPr>
            </a:p>
          </p:txBody>
        </p:sp>
      </p:grpSp>
      <p:sp>
        <p:nvSpPr>
          <p:cNvPr id="12" name="Text Placeholder 11">
            <a:extLst>
              <a:ext uri="{FF2B5EF4-FFF2-40B4-BE49-F238E27FC236}">
                <a16:creationId xmlns:a16="http://schemas.microsoft.com/office/drawing/2014/main" id="{488AC32E-428F-9A0A-3195-B3423A2C9397}"/>
              </a:ext>
            </a:extLst>
          </p:cNvPr>
          <p:cNvSpPr>
            <a:spLocks noGrp="1"/>
          </p:cNvSpPr>
          <p:nvPr>
            <p:ph type="body" sz="quarter" idx="18" hasCustomPrompt="1"/>
          </p:nvPr>
        </p:nvSpPr>
        <p:spPr>
          <a:xfrm>
            <a:off x="1980355" y="2660943"/>
            <a:ext cx="1161288" cy="1161288"/>
          </a:xfrm>
          <a:prstGeom prst="ellipse">
            <a:avLst/>
          </a:prstGeom>
          <a:ln w="38100">
            <a:solidFill>
              <a:srgbClr val="00B0F0"/>
            </a:solidFill>
          </a:ln>
        </p:spPr>
        <p:txBody>
          <a:bodyPr anchor="ctr">
            <a:noAutofit/>
          </a:bodyPr>
          <a:lstStyle>
            <a:lvl1pPr marL="0" indent="0" algn="ctr">
              <a:buNone/>
              <a:defRPr sz="3200" cap="all" baseline="0">
                <a:solidFill>
                  <a:schemeClr val="tx1"/>
                </a:solidFill>
                <a:latin typeface="Arial" panose="020B0604020202020204" pitchFamily="34" charset="0"/>
                <a:ea typeface="Open Sans" pitchFamily="2" charset="0"/>
                <a:cs typeface="Arial" panose="020B0604020202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Q1</a:t>
            </a:r>
          </a:p>
        </p:txBody>
      </p:sp>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cap="all" baseline="0">
                <a:solidFill>
                  <a:srgbClr val="00B0F0"/>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 text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hasCustomPrompt="1"/>
          </p:nvPr>
        </p:nvSpPr>
        <p:spPr>
          <a:xfrm>
            <a:off x="1823914" y="5210963"/>
            <a:ext cx="1813567" cy="706438"/>
          </a:xfrm>
        </p:spPr>
        <p:txBody>
          <a:bodyPr>
            <a:noAutofit/>
          </a:bodyPr>
          <a:lstStyle>
            <a:lvl1pPr marL="0" indent="0">
              <a:lnSpc>
                <a:spcPct val="100000"/>
              </a:lnSpc>
              <a:buNone/>
              <a:defRPr sz="1200">
                <a:solidFill>
                  <a:schemeClr val="tx1"/>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13" name="Text Placeholder 11">
            <a:extLst>
              <a:ext uri="{FF2B5EF4-FFF2-40B4-BE49-F238E27FC236}">
                <a16:creationId xmlns:a16="http://schemas.microsoft.com/office/drawing/2014/main" id="{38A1666A-610A-35B4-038A-027C26F293CD}"/>
              </a:ext>
            </a:extLst>
          </p:cNvPr>
          <p:cNvSpPr>
            <a:spLocks noGrp="1"/>
          </p:cNvSpPr>
          <p:nvPr>
            <p:ph type="body" sz="quarter" idx="19" hasCustomPrompt="1"/>
          </p:nvPr>
        </p:nvSpPr>
        <p:spPr>
          <a:xfrm>
            <a:off x="4279505" y="2660943"/>
            <a:ext cx="1161288" cy="1161288"/>
          </a:xfrm>
          <a:prstGeom prst="ellipse">
            <a:avLst/>
          </a:prstGeom>
          <a:ln w="38100">
            <a:solidFill>
              <a:srgbClr val="00B0F0"/>
            </a:solidFill>
          </a:ln>
        </p:spPr>
        <p:txBody>
          <a:bodyPr anchor="ctr">
            <a:noAutofit/>
          </a:bodyPr>
          <a:lstStyle>
            <a:lvl1pPr marL="0" indent="0" algn="ctr">
              <a:buNone/>
              <a:defRPr sz="3200" cap="all" baseline="0">
                <a:solidFill>
                  <a:schemeClr val="tx1"/>
                </a:solidFill>
                <a:latin typeface="Arial" panose="020B0604020202020204" pitchFamily="34" charset="0"/>
                <a:ea typeface="Open Sans" pitchFamily="2" charset="0"/>
                <a:cs typeface="Arial" panose="020B0604020202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Q2</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cap="all" baseline="0">
                <a:solidFill>
                  <a:srgbClr val="00B0F0"/>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 text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hasCustomPrompt="1"/>
          </p:nvPr>
        </p:nvSpPr>
        <p:spPr>
          <a:xfrm>
            <a:off x="4134076" y="5210963"/>
            <a:ext cx="1813567" cy="706438"/>
          </a:xfrm>
        </p:spPr>
        <p:txBody>
          <a:bodyPr>
            <a:noAutofit/>
          </a:bodyPr>
          <a:lstStyle>
            <a:lvl1pPr marL="0" indent="0">
              <a:lnSpc>
                <a:spcPct val="100000"/>
              </a:lnSpc>
              <a:buNone/>
              <a:defRPr sz="1200">
                <a:solidFill>
                  <a:schemeClr val="tx1"/>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14" name="Text Placeholder 11">
            <a:extLst>
              <a:ext uri="{FF2B5EF4-FFF2-40B4-BE49-F238E27FC236}">
                <a16:creationId xmlns:a16="http://schemas.microsoft.com/office/drawing/2014/main" id="{3FDDA6AC-3BDE-259D-EBBE-6A7B12A217C7}"/>
              </a:ext>
            </a:extLst>
          </p:cNvPr>
          <p:cNvSpPr>
            <a:spLocks noGrp="1"/>
          </p:cNvSpPr>
          <p:nvPr>
            <p:ph type="body" sz="quarter" idx="20" hasCustomPrompt="1"/>
          </p:nvPr>
        </p:nvSpPr>
        <p:spPr>
          <a:xfrm>
            <a:off x="6578655" y="2660943"/>
            <a:ext cx="1161288" cy="1161288"/>
          </a:xfrm>
          <a:prstGeom prst="ellipse">
            <a:avLst/>
          </a:prstGeom>
          <a:ln w="38100">
            <a:solidFill>
              <a:srgbClr val="00B0F0"/>
            </a:solidFill>
          </a:ln>
        </p:spPr>
        <p:txBody>
          <a:bodyPr anchor="ctr">
            <a:noAutofit/>
          </a:bodyPr>
          <a:lstStyle>
            <a:lvl1pPr marL="0" indent="0" algn="ctr">
              <a:buNone/>
              <a:defRPr sz="3200" cap="all" baseline="0">
                <a:solidFill>
                  <a:schemeClr val="tx1"/>
                </a:solidFill>
                <a:latin typeface="Arial" panose="020B0604020202020204" pitchFamily="34" charset="0"/>
                <a:ea typeface="Open Sans" pitchFamily="2" charset="0"/>
                <a:cs typeface="Arial" panose="020B0604020202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Q3</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cap="all" baseline="0">
                <a:solidFill>
                  <a:srgbClr val="00B0F0"/>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 text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hasCustomPrompt="1"/>
          </p:nvPr>
        </p:nvSpPr>
        <p:spPr>
          <a:xfrm>
            <a:off x="6444238" y="5210963"/>
            <a:ext cx="1813567" cy="706438"/>
          </a:xfrm>
        </p:spPr>
        <p:txBody>
          <a:bodyPr>
            <a:noAutofit/>
          </a:bodyPr>
          <a:lstStyle>
            <a:lvl1pPr marL="0" indent="0">
              <a:lnSpc>
                <a:spcPct val="100000"/>
              </a:lnSpc>
              <a:buNone/>
              <a:defRPr sz="1200">
                <a:solidFill>
                  <a:schemeClr val="tx1"/>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15" name="Text Placeholder 11">
            <a:extLst>
              <a:ext uri="{FF2B5EF4-FFF2-40B4-BE49-F238E27FC236}">
                <a16:creationId xmlns:a16="http://schemas.microsoft.com/office/drawing/2014/main" id="{4DFBC172-3AC7-02D5-403B-5AB8BAB34940}"/>
              </a:ext>
            </a:extLst>
          </p:cNvPr>
          <p:cNvSpPr>
            <a:spLocks noGrp="1"/>
          </p:cNvSpPr>
          <p:nvPr>
            <p:ph type="body" sz="quarter" idx="21" hasCustomPrompt="1"/>
          </p:nvPr>
        </p:nvSpPr>
        <p:spPr>
          <a:xfrm>
            <a:off x="8877805" y="2644842"/>
            <a:ext cx="1161288" cy="1161288"/>
          </a:xfrm>
          <a:prstGeom prst="ellipse">
            <a:avLst/>
          </a:prstGeom>
          <a:ln w="38100">
            <a:solidFill>
              <a:srgbClr val="00B0F0"/>
            </a:solidFill>
          </a:ln>
        </p:spPr>
        <p:txBody>
          <a:bodyPr anchor="ctr">
            <a:noAutofit/>
          </a:bodyPr>
          <a:lstStyle>
            <a:lvl1pPr marL="0" indent="0" algn="ctr">
              <a:buNone/>
              <a:defRPr sz="3200" cap="all" baseline="0">
                <a:solidFill>
                  <a:schemeClr val="tx1"/>
                </a:solidFill>
                <a:latin typeface="Arial" panose="020B0604020202020204" pitchFamily="34" charset="0"/>
                <a:ea typeface="Open Sans" pitchFamily="2" charset="0"/>
                <a:cs typeface="Arial" panose="020B0604020202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Q4</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cap="all" baseline="0">
                <a:solidFill>
                  <a:srgbClr val="00B0F0"/>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 text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hasCustomPrompt="1"/>
          </p:nvPr>
        </p:nvSpPr>
        <p:spPr>
          <a:xfrm>
            <a:off x="8754400" y="5210963"/>
            <a:ext cx="1813567" cy="706438"/>
          </a:xfrm>
        </p:spPr>
        <p:txBody>
          <a:bodyPr>
            <a:noAutofit/>
          </a:bodyPr>
          <a:lstStyle>
            <a:lvl1pPr marL="0" indent="0">
              <a:lnSpc>
                <a:spcPct val="100000"/>
              </a:lnSpc>
              <a:buNone/>
              <a:defRPr sz="1200">
                <a:solidFill>
                  <a:schemeClr val="tx1"/>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add text</a:t>
            </a:r>
          </a:p>
        </p:txBody>
      </p:sp>
      <p:sp>
        <p:nvSpPr>
          <p:cNvPr id="2" name="Title 1">
            <a:extLst>
              <a:ext uri="{FF2B5EF4-FFF2-40B4-BE49-F238E27FC236}">
                <a16:creationId xmlns:a16="http://schemas.microsoft.com/office/drawing/2014/main" id="{A0718743-6DF5-B99D-E7D0-A9EBD9409107}"/>
              </a:ext>
            </a:extLst>
          </p:cNvPr>
          <p:cNvSpPr>
            <a:spLocks noGrp="1"/>
          </p:cNvSpPr>
          <p:nvPr>
            <p:ph type="title"/>
          </p:nvPr>
        </p:nvSpPr>
        <p:spPr>
          <a:xfrm>
            <a:off x="838200" y="761847"/>
            <a:ext cx="10515600" cy="1325563"/>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grpSp>
        <p:nvGrpSpPr>
          <p:cNvPr id="4" name="Group 3">
            <a:extLst>
              <a:ext uri="{FF2B5EF4-FFF2-40B4-BE49-F238E27FC236}">
                <a16:creationId xmlns:a16="http://schemas.microsoft.com/office/drawing/2014/main" id="{67FD4BFA-A448-EAB0-8311-1F0835462913}"/>
              </a:ext>
            </a:extLst>
          </p:cNvPr>
          <p:cNvGrpSpPr/>
          <p:nvPr userDrawn="1"/>
        </p:nvGrpSpPr>
        <p:grpSpPr>
          <a:xfrm>
            <a:off x="8685026" y="178681"/>
            <a:ext cx="3389130" cy="721795"/>
            <a:chOff x="8685026" y="178681"/>
            <a:chExt cx="3389130" cy="721795"/>
          </a:xfrm>
        </p:grpSpPr>
        <p:pic>
          <p:nvPicPr>
            <p:cNvPr id="5" name="Picture 4">
              <a:extLst>
                <a:ext uri="{FF2B5EF4-FFF2-40B4-BE49-F238E27FC236}">
                  <a16:creationId xmlns:a16="http://schemas.microsoft.com/office/drawing/2014/main" id="{6CA695DA-31FC-A6AC-48D7-27921F1239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6" t="1891" r="58810" b="90653"/>
            <a:stretch/>
          </p:blipFill>
          <p:spPr>
            <a:xfrm>
              <a:off x="9961821" y="178681"/>
              <a:ext cx="2112335" cy="577501"/>
            </a:xfrm>
            <a:prstGeom prst="rect">
              <a:avLst/>
            </a:prstGeom>
          </p:spPr>
        </p:pic>
        <p:sp>
          <p:nvSpPr>
            <p:cNvPr id="6" name="Title 1">
              <a:extLst>
                <a:ext uri="{FF2B5EF4-FFF2-40B4-BE49-F238E27FC236}">
                  <a16:creationId xmlns:a16="http://schemas.microsoft.com/office/drawing/2014/main" id="{416B5C56-885B-E9D4-10CB-E0FA62F0C392}"/>
                </a:ext>
              </a:extLst>
            </p:cNvPr>
            <p:cNvSpPr txBox="1">
              <a:spLocks/>
            </p:cNvSpPr>
            <p:nvPr userDrawn="1"/>
          </p:nvSpPr>
          <p:spPr>
            <a:xfrm>
              <a:off x="8685026" y="283141"/>
              <a:ext cx="2872563" cy="61733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kern="1200" baseline="0">
                  <a:solidFill>
                    <a:schemeClr val="bg1"/>
                  </a:solidFill>
                  <a:latin typeface="Arial" panose="020B0604020202020204" pitchFamily="34" charset="0"/>
                  <a:ea typeface="+mj-ea"/>
                  <a:cs typeface="Arial" panose="020B0604020202020204" pitchFamily="34" charset="0"/>
                </a:defRPr>
              </a:lvl1pPr>
            </a:lstStyle>
            <a:p>
              <a:pPr algn="l"/>
              <a:r>
                <a:rPr lang="en-US" sz="1000">
                  <a:solidFill>
                    <a:srgbClr val="0070C0"/>
                  </a:solidFill>
                </a:rPr>
                <a:t>National</a:t>
              </a:r>
              <a:br>
                <a:rPr lang="en-US" sz="1100">
                  <a:solidFill>
                    <a:srgbClr val="0070C0"/>
                  </a:solidFill>
                </a:rPr>
              </a:br>
              <a:r>
                <a:rPr lang="en-US" sz="1100" b="1">
                  <a:solidFill>
                    <a:srgbClr val="0070C0"/>
                  </a:solidFill>
                </a:rPr>
                <a:t>CyberShield </a:t>
              </a:r>
            </a:p>
            <a:p>
              <a:pPr algn="l"/>
              <a:r>
                <a:rPr lang="en-US" sz="1100" b="1">
                  <a:solidFill>
                    <a:srgbClr val="0070C0"/>
                  </a:solidFill>
                </a:rPr>
                <a:t>Hackathon 2025 </a:t>
              </a:r>
            </a:p>
          </p:txBody>
        </p:sp>
        <p:cxnSp>
          <p:nvCxnSpPr>
            <p:cNvPr id="11" name="Straight Connector 10">
              <a:extLst>
                <a:ext uri="{FF2B5EF4-FFF2-40B4-BE49-F238E27FC236}">
                  <a16:creationId xmlns:a16="http://schemas.microsoft.com/office/drawing/2014/main" id="{FE6828E4-B3C0-248C-D61A-5C76067CBF01}"/>
                </a:ext>
              </a:extLst>
            </p:cNvPr>
            <p:cNvCxnSpPr/>
            <p:nvPr userDrawn="1"/>
          </p:nvCxnSpPr>
          <p:spPr>
            <a:xfrm>
              <a:off x="9888280" y="250060"/>
              <a:ext cx="0" cy="47727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9726492"/>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6A4BFAA-D01E-156B-FD6D-053B24DC5F87}"/>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0BCADD4-0494-4A42-984F-B6573E551467}" type="datetimeFigureOut">
              <a:rPr lang="en-US" smtClean="0"/>
              <a:pPr/>
              <a:t>9/1/2025</a:t>
            </a:fld>
            <a:endParaRPr lang="en-US"/>
          </a:p>
        </p:txBody>
      </p:sp>
      <p:sp>
        <p:nvSpPr>
          <p:cNvPr id="6" name="Footer Placeholder 5">
            <a:extLst>
              <a:ext uri="{FF2B5EF4-FFF2-40B4-BE49-F238E27FC236}">
                <a16:creationId xmlns:a16="http://schemas.microsoft.com/office/drawing/2014/main" id="{C9E8844C-CAB0-88FE-177E-BA4BBD585839}"/>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822A9AC3-9B7E-BC58-EDFD-82EE00965EA1}"/>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CE74825-0182-4762-B218-C197E66B22DF}" type="slidenum">
              <a:rPr lang="en-US" smtClean="0"/>
              <a:pPr/>
              <a:t>‹#›</a:t>
            </a:fld>
            <a:endParaRPr lang="en-US"/>
          </a:p>
        </p:txBody>
      </p:sp>
      <p:sp>
        <p:nvSpPr>
          <p:cNvPr id="8" name="Title 1">
            <a:extLst>
              <a:ext uri="{FF2B5EF4-FFF2-40B4-BE49-F238E27FC236}">
                <a16:creationId xmlns:a16="http://schemas.microsoft.com/office/drawing/2014/main" id="{3E2E4935-AD9E-87C8-7170-C37C25419AAA}"/>
              </a:ext>
            </a:extLst>
          </p:cNvPr>
          <p:cNvSpPr>
            <a:spLocks noGrp="1"/>
          </p:cNvSpPr>
          <p:nvPr>
            <p:ph type="title"/>
          </p:nvPr>
        </p:nvSpPr>
        <p:spPr>
          <a:xfrm>
            <a:off x="838200" y="776178"/>
            <a:ext cx="10515600" cy="1325563"/>
          </a:xfrm>
          <a:prstGeom prst="rect">
            <a:avLst/>
          </a:prstGeom>
        </p:spPr>
        <p:txBody>
          <a:bodyPr>
            <a:normAutofit/>
          </a:bodyPr>
          <a:lstStyle>
            <a:lvl1pPr algn="l" defTabSz="914400" rtl="0" eaLnBrk="1" latinLnBrk="0" hangingPunct="1">
              <a:lnSpc>
                <a:spcPct val="90000"/>
              </a:lnSpc>
              <a:spcBef>
                <a:spcPct val="0"/>
              </a:spcBef>
              <a:buNone/>
              <a:defRPr lang="en-US" sz="4000" kern="1200" dirty="0">
                <a:solidFill>
                  <a:srgbClr val="0070C0"/>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9" name="Content Placeholder 2">
            <a:extLst>
              <a:ext uri="{FF2B5EF4-FFF2-40B4-BE49-F238E27FC236}">
                <a16:creationId xmlns:a16="http://schemas.microsoft.com/office/drawing/2014/main" id="{104B4E8D-D469-97BA-66FC-21EB04900590}"/>
              </a:ext>
            </a:extLst>
          </p:cNvPr>
          <p:cNvSpPr>
            <a:spLocks noGrp="1"/>
          </p:cNvSpPr>
          <p:nvPr>
            <p:ph idx="1"/>
          </p:nvPr>
        </p:nvSpPr>
        <p:spPr>
          <a:xfrm>
            <a:off x="838200" y="2101741"/>
            <a:ext cx="5084136" cy="4351338"/>
          </a:xfrm>
          <a:prstGeom prst="rect">
            <a:avLst/>
          </a:prstGeom>
        </p:spPr>
        <p:txBody>
          <a:bodyPr/>
          <a:lstStyle>
            <a:lvl1pPr marL="457200" indent="-457200">
              <a:buClr>
                <a:srgbClr val="0070C0"/>
              </a:buClr>
              <a:buFont typeface="Arial" panose="020B0604020202020204" pitchFamily="34" charset="0"/>
              <a:buChar char="•"/>
              <a:defRPr sz="2800">
                <a:latin typeface="Arial" panose="020B0604020202020204" pitchFamily="34" charset="0"/>
                <a:cs typeface="Arial" panose="020B0604020202020204" pitchFamily="34" charset="0"/>
              </a:defRPr>
            </a:lvl1pPr>
            <a:lvl2pPr marL="800100" indent="-342900">
              <a:buClr>
                <a:srgbClr val="0070C0"/>
              </a:buClr>
              <a:buFont typeface="Arial" panose="020B0604020202020204" pitchFamily="34" charset="0"/>
              <a:buChar char="•"/>
              <a:defRPr sz="2400">
                <a:latin typeface="Arial" panose="020B0604020202020204" pitchFamily="34" charset="0"/>
                <a:cs typeface="Arial" panose="020B0604020202020204" pitchFamily="34" charset="0"/>
              </a:defRPr>
            </a:lvl2pPr>
            <a:lvl3pPr marL="1257300" indent="-342900">
              <a:buClr>
                <a:srgbClr val="0070C0"/>
              </a:buClr>
              <a:buFont typeface="Arial" panose="020B0604020202020204" pitchFamily="34" charset="0"/>
              <a:buChar char="•"/>
              <a:defRPr>
                <a:latin typeface="Arial" panose="020B0604020202020204" pitchFamily="34" charset="0"/>
                <a:cs typeface="Arial" panose="020B0604020202020204" pitchFamily="34" charset="0"/>
              </a:defRPr>
            </a:lvl3pPr>
            <a:lvl4pPr marL="1657350" indent="-285750">
              <a:buClr>
                <a:srgbClr val="0070C0"/>
              </a:buClr>
              <a:buFont typeface="Arial" panose="020B0604020202020204" pitchFamily="34" charset="0"/>
              <a:buChar char="•"/>
              <a:defRPr>
                <a:latin typeface="Arial" panose="020B0604020202020204" pitchFamily="34" charset="0"/>
                <a:cs typeface="Arial" panose="020B0604020202020204" pitchFamily="34" charset="0"/>
              </a:defRPr>
            </a:lvl4pPr>
            <a:lvl5pPr marL="2114550" indent="-285750">
              <a:buClr>
                <a:srgbClr val="0070C0"/>
              </a:buClr>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B07A3B21-24F6-6F32-94D9-FA1453647738}"/>
              </a:ext>
            </a:extLst>
          </p:cNvPr>
          <p:cNvSpPr>
            <a:spLocks noGrp="1"/>
          </p:cNvSpPr>
          <p:nvPr>
            <p:ph idx="13"/>
          </p:nvPr>
        </p:nvSpPr>
        <p:spPr>
          <a:xfrm>
            <a:off x="6400800" y="2101741"/>
            <a:ext cx="4952999" cy="4351338"/>
          </a:xfrm>
          <a:prstGeom prst="rect">
            <a:avLst/>
          </a:prstGeom>
        </p:spPr>
        <p:txBody>
          <a:bodyPr>
            <a:normAutofit/>
          </a:bodyPr>
          <a:lstStyle>
            <a:lvl1pPr marL="228600" indent="-228600" algn="l" defTabSz="914400" rtl="0" eaLnBrk="1" latinLnBrk="0" hangingPunct="1">
              <a:lnSpc>
                <a:spcPct val="90000"/>
              </a:lnSpc>
              <a:buClr>
                <a:srgbClr val="0070C0"/>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buClr>
                <a:srgbClr val="0070C0"/>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buClr>
                <a:srgbClr val="0070C0"/>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buClr>
                <a:srgbClr val="0070C0"/>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buClr>
                <a:srgbClr val="0070C0"/>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5C8E30D9-03A1-005E-7B0D-348184CAFD14}"/>
              </a:ext>
            </a:extLst>
          </p:cNvPr>
          <p:cNvGrpSpPr/>
          <p:nvPr userDrawn="1"/>
        </p:nvGrpSpPr>
        <p:grpSpPr>
          <a:xfrm>
            <a:off x="8685026" y="178681"/>
            <a:ext cx="3389130" cy="721795"/>
            <a:chOff x="8685026" y="178681"/>
            <a:chExt cx="3389130" cy="721795"/>
          </a:xfrm>
        </p:grpSpPr>
        <p:pic>
          <p:nvPicPr>
            <p:cNvPr id="4" name="Picture 3">
              <a:extLst>
                <a:ext uri="{FF2B5EF4-FFF2-40B4-BE49-F238E27FC236}">
                  <a16:creationId xmlns:a16="http://schemas.microsoft.com/office/drawing/2014/main" id="{0C239B1B-EE6B-5F0D-7579-2E8B0AB8D2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6" t="1891" r="58810" b="90653"/>
            <a:stretch/>
          </p:blipFill>
          <p:spPr>
            <a:xfrm>
              <a:off x="9961821" y="178681"/>
              <a:ext cx="2112335" cy="577501"/>
            </a:xfrm>
            <a:prstGeom prst="rect">
              <a:avLst/>
            </a:prstGeom>
          </p:spPr>
        </p:pic>
        <p:sp>
          <p:nvSpPr>
            <p:cNvPr id="11" name="Title 1">
              <a:extLst>
                <a:ext uri="{FF2B5EF4-FFF2-40B4-BE49-F238E27FC236}">
                  <a16:creationId xmlns:a16="http://schemas.microsoft.com/office/drawing/2014/main" id="{75A9FA14-3F58-75DF-8F3B-480264E4117A}"/>
                </a:ext>
              </a:extLst>
            </p:cNvPr>
            <p:cNvSpPr txBox="1">
              <a:spLocks/>
            </p:cNvSpPr>
            <p:nvPr userDrawn="1"/>
          </p:nvSpPr>
          <p:spPr>
            <a:xfrm>
              <a:off x="8685026" y="283141"/>
              <a:ext cx="2872563" cy="61733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kern="1200" baseline="0">
                  <a:solidFill>
                    <a:schemeClr val="bg1"/>
                  </a:solidFill>
                  <a:latin typeface="Arial" panose="020B0604020202020204" pitchFamily="34" charset="0"/>
                  <a:ea typeface="+mj-ea"/>
                  <a:cs typeface="Arial" panose="020B0604020202020204" pitchFamily="34" charset="0"/>
                </a:defRPr>
              </a:lvl1pPr>
            </a:lstStyle>
            <a:p>
              <a:pPr algn="l"/>
              <a:r>
                <a:rPr lang="en-US" sz="1000">
                  <a:solidFill>
                    <a:srgbClr val="0070C0"/>
                  </a:solidFill>
                </a:rPr>
                <a:t>National</a:t>
              </a:r>
              <a:br>
                <a:rPr lang="en-US" sz="1100">
                  <a:solidFill>
                    <a:srgbClr val="0070C0"/>
                  </a:solidFill>
                </a:rPr>
              </a:br>
              <a:r>
                <a:rPr lang="en-US" sz="1100" b="1">
                  <a:solidFill>
                    <a:srgbClr val="0070C0"/>
                  </a:solidFill>
                </a:rPr>
                <a:t>CyberShield </a:t>
              </a:r>
            </a:p>
            <a:p>
              <a:pPr algn="l"/>
              <a:r>
                <a:rPr lang="en-US" sz="1100" b="1">
                  <a:solidFill>
                    <a:srgbClr val="0070C0"/>
                  </a:solidFill>
                </a:rPr>
                <a:t>Hackathon 2025 </a:t>
              </a:r>
            </a:p>
          </p:txBody>
        </p:sp>
        <p:cxnSp>
          <p:nvCxnSpPr>
            <p:cNvPr id="12" name="Straight Connector 11">
              <a:extLst>
                <a:ext uri="{FF2B5EF4-FFF2-40B4-BE49-F238E27FC236}">
                  <a16:creationId xmlns:a16="http://schemas.microsoft.com/office/drawing/2014/main" id="{2C904733-1C9B-6242-E02E-81C991AEE1ED}"/>
                </a:ext>
              </a:extLst>
            </p:cNvPr>
            <p:cNvCxnSpPr/>
            <p:nvPr userDrawn="1"/>
          </p:nvCxnSpPr>
          <p:spPr>
            <a:xfrm>
              <a:off x="9888280" y="250060"/>
              <a:ext cx="0" cy="47727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2602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6C6D6D-4765-FAA1-C13E-2C2EA44C38E5}"/>
              </a:ext>
            </a:extLst>
          </p:cNvPr>
          <p:cNvSpPr>
            <a:spLocks noGrp="1"/>
          </p:cNvSpPr>
          <p:nvPr>
            <p:ph type="dt" sz="half" idx="10"/>
          </p:nvPr>
        </p:nvSpPr>
        <p:spPr/>
        <p:txBody>
          <a:bodyPr/>
          <a:lstStyle/>
          <a:p>
            <a:fld id="{90BCADD4-0494-4A42-984F-B6573E551467}" type="datetimeFigureOut">
              <a:rPr lang="en-US" smtClean="0"/>
              <a:t>9/1/2025</a:t>
            </a:fld>
            <a:endParaRPr lang="en-US"/>
          </a:p>
        </p:txBody>
      </p:sp>
      <p:sp>
        <p:nvSpPr>
          <p:cNvPr id="3" name="Footer Placeholder 2">
            <a:extLst>
              <a:ext uri="{FF2B5EF4-FFF2-40B4-BE49-F238E27FC236}">
                <a16:creationId xmlns:a16="http://schemas.microsoft.com/office/drawing/2014/main" id="{22A8D981-B2F4-1D10-636A-A6F6A5344E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6D5B7E-C383-398E-8BFD-392E58E4C2D0}"/>
              </a:ext>
            </a:extLst>
          </p:cNvPr>
          <p:cNvSpPr>
            <a:spLocks noGrp="1"/>
          </p:cNvSpPr>
          <p:nvPr>
            <p:ph type="sldNum" sz="quarter" idx="12"/>
          </p:nvPr>
        </p:nvSpPr>
        <p:spPr/>
        <p:txBody>
          <a:bodyPr/>
          <a:lstStyle/>
          <a:p>
            <a:fld id="{DCE74825-0182-4762-B218-C197E66B22DF}" type="slidenum">
              <a:rPr lang="en-US" smtClean="0"/>
              <a:t>‹#›</a:t>
            </a:fld>
            <a:endParaRPr lang="en-US"/>
          </a:p>
        </p:txBody>
      </p:sp>
      <p:sp>
        <p:nvSpPr>
          <p:cNvPr id="8" name="Title 1">
            <a:extLst>
              <a:ext uri="{FF2B5EF4-FFF2-40B4-BE49-F238E27FC236}">
                <a16:creationId xmlns:a16="http://schemas.microsoft.com/office/drawing/2014/main" id="{5D0B2BB8-AB4B-EB9A-D1C7-FEE0434642F0}"/>
              </a:ext>
            </a:extLst>
          </p:cNvPr>
          <p:cNvSpPr>
            <a:spLocks noGrp="1"/>
          </p:cNvSpPr>
          <p:nvPr>
            <p:ph type="title"/>
          </p:nvPr>
        </p:nvSpPr>
        <p:spPr>
          <a:xfrm>
            <a:off x="838200" y="698055"/>
            <a:ext cx="10515600" cy="1325563"/>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9" name="Content Placeholder 2">
            <a:extLst>
              <a:ext uri="{FF2B5EF4-FFF2-40B4-BE49-F238E27FC236}">
                <a16:creationId xmlns:a16="http://schemas.microsoft.com/office/drawing/2014/main" id="{59B890CE-21B4-64D9-EC7C-9FD439604E1A}"/>
              </a:ext>
            </a:extLst>
          </p:cNvPr>
          <p:cNvSpPr>
            <a:spLocks noGrp="1"/>
          </p:cNvSpPr>
          <p:nvPr>
            <p:ph idx="1"/>
          </p:nvPr>
        </p:nvSpPr>
        <p:spPr>
          <a:xfrm>
            <a:off x="838200" y="2023618"/>
            <a:ext cx="10515600" cy="4351338"/>
          </a:xfrm>
          <a:prstGeom prst="rect">
            <a:avLst/>
          </a:prstGeom>
        </p:spPr>
        <p:txBody>
          <a:bodyPr/>
          <a:lstStyle>
            <a:lvl1pPr marL="228600" indent="-228600">
              <a:buClr>
                <a:srgbClr val="0070C0"/>
              </a:buClr>
              <a:buFont typeface="Arial" panose="020B0604020202020204" pitchFamily="34" charset="0"/>
              <a:buChar char="•"/>
              <a:defRPr sz="2800">
                <a:latin typeface="Arial" panose="020B0604020202020204" pitchFamily="34" charset="0"/>
                <a:cs typeface="Arial" panose="020B0604020202020204" pitchFamily="34" charset="0"/>
              </a:defRPr>
            </a:lvl1pPr>
            <a:lvl2pPr marL="685800" indent="-228600">
              <a:buClr>
                <a:srgbClr val="0070C0"/>
              </a:buClr>
              <a:buFont typeface="Arial" panose="020B0604020202020204" pitchFamily="34" charset="0"/>
              <a:buChar char="•"/>
              <a:defRPr sz="2400">
                <a:latin typeface="Arial" panose="020B0604020202020204" pitchFamily="34" charset="0"/>
                <a:cs typeface="Arial" panose="020B0604020202020204" pitchFamily="34" charset="0"/>
              </a:defRPr>
            </a:lvl2pPr>
            <a:lvl3pPr marL="1143000" indent="-228600">
              <a:buClr>
                <a:srgbClr val="0070C0"/>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0070C0"/>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0070C0"/>
              </a:buClr>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4A7A028E-C6BC-0561-FE87-D7A94DF7F6D3}"/>
              </a:ext>
            </a:extLst>
          </p:cNvPr>
          <p:cNvGrpSpPr/>
          <p:nvPr userDrawn="1"/>
        </p:nvGrpSpPr>
        <p:grpSpPr>
          <a:xfrm>
            <a:off x="8685026" y="178681"/>
            <a:ext cx="3389130" cy="721795"/>
            <a:chOff x="8685026" y="178681"/>
            <a:chExt cx="3389130" cy="721795"/>
          </a:xfrm>
        </p:grpSpPr>
        <p:pic>
          <p:nvPicPr>
            <p:cNvPr id="6" name="Picture 5">
              <a:extLst>
                <a:ext uri="{FF2B5EF4-FFF2-40B4-BE49-F238E27FC236}">
                  <a16:creationId xmlns:a16="http://schemas.microsoft.com/office/drawing/2014/main" id="{2BB65AEF-A8C7-4E2B-9422-BB5F9DA48D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6" t="1891" r="58810" b="90653"/>
            <a:stretch/>
          </p:blipFill>
          <p:spPr>
            <a:xfrm>
              <a:off x="9961821" y="178681"/>
              <a:ext cx="2112335" cy="577501"/>
            </a:xfrm>
            <a:prstGeom prst="rect">
              <a:avLst/>
            </a:prstGeom>
          </p:spPr>
        </p:pic>
        <p:sp>
          <p:nvSpPr>
            <p:cNvPr id="7" name="Title 1">
              <a:extLst>
                <a:ext uri="{FF2B5EF4-FFF2-40B4-BE49-F238E27FC236}">
                  <a16:creationId xmlns:a16="http://schemas.microsoft.com/office/drawing/2014/main" id="{72746A01-E3E5-D435-6FAC-C771E8E5F04F}"/>
                </a:ext>
              </a:extLst>
            </p:cNvPr>
            <p:cNvSpPr txBox="1">
              <a:spLocks/>
            </p:cNvSpPr>
            <p:nvPr userDrawn="1"/>
          </p:nvSpPr>
          <p:spPr>
            <a:xfrm>
              <a:off x="8685026" y="283141"/>
              <a:ext cx="2872563" cy="61733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kern="1200" baseline="0">
                  <a:solidFill>
                    <a:schemeClr val="bg1"/>
                  </a:solidFill>
                  <a:latin typeface="Arial" panose="020B0604020202020204" pitchFamily="34" charset="0"/>
                  <a:ea typeface="+mj-ea"/>
                  <a:cs typeface="Arial" panose="020B0604020202020204" pitchFamily="34" charset="0"/>
                </a:defRPr>
              </a:lvl1pPr>
            </a:lstStyle>
            <a:p>
              <a:pPr algn="l"/>
              <a:r>
                <a:rPr lang="en-US" sz="1000">
                  <a:solidFill>
                    <a:srgbClr val="0070C0"/>
                  </a:solidFill>
                </a:rPr>
                <a:t>National</a:t>
              </a:r>
              <a:br>
                <a:rPr lang="en-US" sz="1100">
                  <a:solidFill>
                    <a:srgbClr val="0070C0"/>
                  </a:solidFill>
                </a:rPr>
              </a:br>
              <a:r>
                <a:rPr lang="en-US" sz="1100" b="1">
                  <a:solidFill>
                    <a:srgbClr val="0070C0"/>
                  </a:solidFill>
                </a:rPr>
                <a:t>CyberShield </a:t>
              </a:r>
            </a:p>
            <a:p>
              <a:pPr algn="l"/>
              <a:r>
                <a:rPr lang="en-US" sz="1100" b="1">
                  <a:solidFill>
                    <a:srgbClr val="0070C0"/>
                  </a:solidFill>
                </a:rPr>
                <a:t>Hackathon 2025 </a:t>
              </a:r>
            </a:p>
          </p:txBody>
        </p:sp>
        <p:cxnSp>
          <p:nvCxnSpPr>
            <p:cNvPr id="11" name="Straight Connector 10">
              <a:extLst>
                <a:ext uri="{FF2B5EF4-FFF2-40B4-BE49-F238E27FC236}">
                  <a16:creationId xmlns:a16="http://schemas.microsoft.com/office/drawing/2014/main" id="{8FCA636C-6F1A-0B6A-BC15-C70D373682F7}"/>
                </a:ext>
              </a:extLst>
            </p:cNvPr>
            <p:cNvCxnSpPr/>
            <p:nvPr userDrawn="1"/>
          </p:nvCxnSpPr>
          <p:spPr>
            <a:xfrm>
              <a:off x="9888280" y="250060"/>
              <a:ext cx="0" cy="47727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812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4901-95E1-146F-BDC7-19A88774050E}"/>
              </a:ext>
            </a:extLst>
          </p:cNvPr>
          <p:cNvSpPr>
            <a:spLocks noGrp="1"/>
          </p:cNvSpPr>
          <p:nvPr>
            <p:ph type="title"/>
          </p:nvPr>
        </p:nvSpPr>
        <p:spPr>
          <a:xfrm>
            <a:off x="839788" y="457200"/>
            <a:ext cx="3932237" cy="1112838"/>
          </a:xfrm>
          <a:prstGeom prst="rect">
            <a:avLst/>
          </a:prstGeom>
        </p:spPr>
        <p:txBody>
          <a:bodyPr anchor="b"/>
          <a:lstStyle>
            <a:lvl1pPr>
              <a:defRPr sz="3200">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6394C06D-A7AE-09D6-A32C-6A06DB64A9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7F166B-2C6C-888A-9AF5-01CC547D2126}"/>
              </a:ext>
            </a:extLst>
          </p:cNvPr>
          <p:cNvSpPr>
            <a:spLocks noGrp="1"/>
          </p:cNvSpPr>
          <p:nvPr>
            <p:ph type="dt" sz="half" idx="10"/>
          </p:nvPr>
        </p:nvSpPr>
        <p:spPr/>
        <p:txBody>
          <a:bodyPr/>
          <a:lstStyle/>
          <a:p>
            <a:fld id="{90BCADD4-0494-4A42-984F-B6573E551467}" type="datetimeFigureOut">
              <a:rPr lang="en-US" smtClean="0"/>
              <a:t>9/1/2025</a:t>
            </a:fld>
            <a:endParaRPr lang="en-US"/>
          </a:p>
        </p:txBody>
      </p:sp>
      <p:sp>
        <p:nvSpPr>
          <p:cNvPr id="6" name="Footer Placeholder 5">
            <a:extLst>
              <a:ext uri="{FF2B5EF4-FFF2-40B4-BE49-F238E27FC236}">
                <a16:creationId xmlns:a16="http://schemas.microsoft.com/office/drawing/2014/main" id="{E98AF751-15FA-D875-92BE-2623B1184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9EECA-E291-EAE4-591F-F1FC0ABAD5BE}"/>
              </a:ext>
            </a:extLst>
          </p:cNvPr>
          <p:cNvSpPr>
            <a:spLocks noGrp="1"/>
          </p:cNvSpPr>
          <p:nvPr>
            <p:ph type="sldNum" sz="quarter" idx="12"/>
          </p:nvPr>
        </p:nvSpPr>
        <p:spPr/>
        <p:txBody>
          <a:bodyPr/>
          <a:lstStyle/>
          <a:p>
            <a:fld id="{DCE74825-0182-4762-B218-C197E66B22DF}" type="slidenum">
              <a:rPr lang="en-US" smtClean="0"/>
              <a:t>‹#›</a:t>
            </a:fld>
            <a:endParaRPr lang="en-US"/>
          </a:p>
        </p:txBody>
      </p:sp>
      <p:sp>
        <p:nvSpPr>
          <p:cNvPr id="9" name="Picture Placeholder 8">
            <a:extLst>
              <a:ext uri="{FF2B5EF4-FFF2-40B4-BE49-F238E27FC236}">
                <a16:creationId xmlns:a16="http://schemas.microsoft.com/office/drawing/2014/main" id="{C5D503FC-BA6F-8BA5-D640-FFBAC9B9FE78}"/>
              </a:ext>
            </a:extLst>
          </p:cNvPr>
          <p:cNvSpPr>
            <a:spLocks noGrp="1"/>
          </p:cNvSpPr>
          <p:nvPr>
            <p:ph type="pic" sz="quarter" idx="13"/>
          </p:nvPr>
        </p:nvSpPr>
        <p:spPr>
          <a:xfrm>
            <a:off x="7315200" y="0"/>
            <a:ext cx="4876800" cy="6858000"/>
          </a:xfrm>
        </p:spPr>
        <p:txBody>
          <a:bodyPr/>
          <a:lstStyle/>
          <a:p>
            <a:endParaRPr lang="en-US"/>
          </a:p>
        </p:txBody>
      </p:sp>
    </p:spTree>
    <p:extLst>
      <p:ext uri="{BB962C8B-B14F-4D97-AF65-F5344CB8AC3E}">
        <p14:creationId xmlns:p14="http://schemas.microsoft.com/office/powerpoint/2010/main" val="397742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Highligh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24FF090-DF32-56BD-0C7C-7CBE44F2A242}"/>
              </a:ext>
            </a:extLst>
          </p:cNvPr>
          <p:cNvSpPr>
            <a:spLocks noGrp="1"/>
          </p:cNvSpPr>
          <p:nvPr>
            <p:ph type="dt" sz="half" idx="10"/>
          </p:nvPr>
        </p:nvSpPr>
        <p:spPr/>
        <p:txBody>
          <a:bodyPr/>
          <a:lstStyle/>
          <a:p>
            <a:fld id="{90BCADD4-0494-4A42-984F-B6573E551467}" type="datetimeFigureOut">
              <a:rPr lang="en-US" smtClean="0"/>
              <a:t>9/1/2025</a:t>
            </a:fld>
            <a:endParaRPr lang="en-US"/>
          </a:p>
        </p:txBody>
      </p:sp>
      <p:sp>
        <p:nvSpPr>
          <p:cNvPr id="4" name="Footer Placeholder 3">
            <a:extLst>
              <a:ext uri="{FF2B5EF4-FFF2-40B4-BE49-F238E27FC236}">
                <a16:creationId xmlns:a16="http://schemas.microsoft.com/office/drawing/2014/main" id="{46F4238D-965D-EF59-D2B3-3CC65182AD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FB23CD-D80A-9490-84B6-7A2C44524AA4}"/>
              </a:ext>
            </a:extLst>
          </p:cNvPr>
          <p:cNvSpPr>
            <a:spLocks noGrp="1"/>
          </p:cNvSpPr>
          <p:nvPr>
            <p:ph type="sldNum" sz="quarter" idx="12"/>
          </p:nvPr>
        </p:nvSpPr>
        <p:spPr/>
        <p:txBody>
          <a:bodyPr/>
          <a:lstStyle/>
          <a:p>
            <a:fld id="{DCE74825-0182-4762-B218-C197E66B22DF}" type="slidenum">
              <a:rPr lang="en-US" smtClean="0"/>
              <a:t>‹#›</a:t>
            </a:fld>
            <a:endParaRPr lang="en-US"/>
          </a:p>
        </p:txBody>
      </p:sp>
      <p:sp>
        <p:nvSpPr>
          <p:cNvPr id="15" name="Text Placeholder 14">
            <a:extLst>
              <a:ext uri="{FF2B5EF4-FFF2-40B4-BE49-F238E27FC236}">
                <a16:creationId xmlns:a16="http://schemas.microsoft.com/office/drawing/2014/main" id="{A30610C7-9C1C-6316-11FF-1BC135DB01D4}"/>
              </a:ext>
            </a:extLst>
          </p:cNvPr>
          <p:cNvSpPr>
            <a:spLocks noGrp="1"/>
          </p:cNvSpPr>
          <p:nvPr>
            <p:ph type="body" sz="quarter" idx="13" hasCustomPrompt="1"/>
          </p:nvPr>
        </p:nvSpPr>
        <p:spPr>
          <a:xfrm>
            <a:off x="838200" y="2561930"/>
            <a:ext cx="1371600" cy="867070"/>
          </a:xfrm>
        </p:spPr>
        <p:txBody>
          <a:bodyPr>
            <a:noAutofit/>
          </a:bodyPr>
          <a:lstStyle>
            <a:lvl1pPr marL="0" indent="0">
              <a:buNone/>
              <a:defRPr sz="7200">
                <a:solidFill>
                  <a:srgbClr val="0070C0"/>
                </a:solidFill>
              </a:defRPr>
            </a:lvl1pPr>
          </a:lstStyle>
          <a:p>
            <a:pPr lvl="0"/>
            <a:r>
              <a:rPr lang="en-US"/>
              <a:t>01</a:t>
            </a:r>
          </a:p>
        </p:txBody>
      </p:sp>
      <p:sp>
        <p:nvSpPr>
          <p:cNvPr id="17" name="Text Placeholder 16">
            <a:extLst>
              <a:ext uri="{FF2B5EF4-FFF2-40B4-BE49-F238E27FC236}">
                <a16:creationId xmlns:a16="http://schemas.microsoft.com/office/drawing/2014/main" id="{231671FF-0138-DE8A-B604-3DEB8900B410}"/>
              </a:ext>
            </a:extLst>
          </p:cNvPr>
          <p:cNvSpPr>
            <a:spLocks noGrp="1"/>
          </p:cNvSpPr>
          <p:nvPr>
            <p:ph type="body" sz="quarter" idx="14" hasCustomPrompt="1"/>
          </p:nvPr>
        </p:nvSpPr>
        <p:spPr>
          <a:xfrm>
            <a:off x="2209800" y="2657625"/>
            <a:ext cx="8601075" cy="1030288"/>
          </a:xfrm>
        </p:spPr>
        <p:txBody>
          <a:bodyPr>
            <a:normAutofit/>
          </a:bodyPr>
          <a:lstStyle>
            <a:lvl1pPr marL="0" indent="0">
              <a:buNone/>
              <a:defRPr sz="5500"/>
            </a:lvl1pPr>
          </a:lstStyle>
          <a:p>
            <a:pPr lvl="0"/>
            <a:r>
              <a:rPr lang="en-US"/>
              <a:t>Sample</a:t>
            </a:r>
          </a:p>
        </p:txBody>
      </p:sp>
      <p:grpSp>
        <p:nvGrpSpPr>
          <p:cNvPr id="6" name="Group 5">
            <a:extLst>
              <a:ext uri="{FF2B5EF4-FFF2-40B4-BE49-F238E27FC236}">
                <a16:creationId xmlns:a16="http://schemas.microsoft.com/office/drawing/2014/main" id="{456C156E-E0B5-146C-4CBB-AF868310A2DE}"/>
              </a:ext>
            </a:extLst>
          </p:cNvPr>
          <p:cNvGrpSpPr/>
          <p:nvPr userDrawn="1"/>
        </p:nvGrpSpPr>
        <p:grpSpPr>
          <a:xfrm>
            <a:off x="8685026" y="178681"/>
            <a:ext cx="3389130" cy="721795"/>
            <a:chOff x="8685026" y="178681"/>
            <a:chExt cx="3389130" cy="721795"/>
          </a:xfrm>
        </p:grpSpPr>
        <p:pic>
          <p:nvPicPr>
            <p:cNvPr id="7" name="Picture 6">
              <a:extLst>
                <a:ext uri="{FF2B5EF4-FFF2-40B4-BE49-F238E27FC236}">
                  <a16:creationId xmlns:a16="http://schemas.microsoft.com/office/drawing/2014/main" id="{2E1774EB-A38D-231F-4A77-F1CB10A490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6" t="1891" r="58810" b="90653"/>
            <a:stretch/>
          </p:blipFill>
          <p:spPr>
            <a:xfrm>
              <a:off x="9961821" y="178681"/>
              <a:ext cx="2112335" cy="577501"/>
            </a:xfrm>
            <a:prstGeom prst="rect">
              <a:avLst/>
            </a:prstGeom>
          </p:spPr>
        </p:pic>
        <p:sp>
          <p:nvSpPr>
            <p:cNvPr id="8" name="Title 1">
              <a:extLst>
                <a:ext uri="{FF2B5EF4-FFF2-40B4-BE49-F238E27FC236}">
                  <a16:creationId xmlns:a16="http://schemas.microsoft.com/office/drawing/2014/main" id="{5E7F826D-3E73-2182-9247-EC0AE8D05199}"/>
                </a:ext>
              </a:extLst>
            </p:cNvPr>
            <p:cNvSpPr txBox="1">
              <a:spLocks/>
            </p:cNvSpPr>
            <p:nvPr userDrawn="1"/>
          </p:nvSpPr>
          <p:spPr>
            <a:xfrm>
              <a:off x="8685026" y="283141"/>
              <a:ext cx="2872563" cy="61733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kern="1200" baseline="0">
                  <a:solidFill>
                    <a:schemeClr val="bg1"/>
                  </a:solidFill>
                  <a:latin typeface="Arial" panose="020B0604020202020204" pitchFamily="34" charset="0"/>
                  <a:ea typeface="+mj-ea"/>
                  <a:cs typeface="Arial" panose="020B0604020202020204" pitchFamily="34" charset="0"/>
                </a:defRPr>
              </a:lvl1pPr>
            </a:lstStyle>
            <a:p>
              <a:pPr algn="l"/>
              <a:r>
                <a:rPr lang="en-US" sz="1000">
                  <a:solidFill>
                    <a:srgbClr val="0070C0"/>
                  </a:solidFill>
                </a:rPr>
                <a:t>National</a:t>
              </a:r>
              <a:br>
                <a:rPr lang="en-US" sz="1100">
                  <a:solidFill>
                    <a:srgbClr val="0070C0"/>
                  </a:solidFill>
                </a:rPr>
              </a:br>
              <a:r>
                <a:rPr lang="en-US" sz="1100" b="1">
                  <a:solidFill>
                    <a:srgbClr val="0070C0"/>
                  </a:solidFill>
                </a:rPr>
                <a:t>CyberShield </a:t>
              </a:r>
            </a:p>
            <a:p>
              <a:pPr algn="l"/>
              <a:r>
                <a:rPr lang="en-US" sz="1100" b="1">
                  <a:solidFill>
                    <a:srgbClr val="0070C0"/>
                  </a:solidFill>
                </a:rPr>
                <a:t>Hackathon 2025 </a:t>
              </a:r>
            </a:p>
          </p:txBody>
        </p:sp>
        <p:cxnSp>
          <p:nvCxnSpPr>
            <p:cNvPr id="9" name="Straight Connector 8">
              <a:extLst>
                <a:ext uri="{FF2B5EF4-FFF2-40B4-BE49-F238E27FC236}">
                  <a16:creationId xmlns:a16="http://schemas.microsoft.com/office/drawing/2014/main" id="{2E6694A7-36E1-15E4-BD9C-FA5FEA55A34A}"/>
                </a:ext>
              </a:extLst>
            </p:cNvPr>
            <p:cNvCxnSpPr/>
            <p:nvPr userDrawn="1"/>
          </p:nvCxnSpPr>
          <p:spPr>
            <a:xfrm>
              <a:off x="9888280" y="250060"/>
              <a:ext cx="0" cy="47727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927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EC9A2E-7FB8-7A54-3041-005803B16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5FE5F7-3CF9-7A9F-A56E-8EAE439F3D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4ED8F-360B-B567-FFC2-90FD2D623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CADD4-0494-4A42-984F-B6573E551467}" type="datetimeFigureOut">
              <a:rPr lang="en-US" smtClean="0"/>
              <a:t>9/1/2025</a:t>
            </a:fld>
            <a:endParaRPr lang="en-US"/>
          </a:p>
        </p:txBody>
      </p:sp>
      <p:sp>
        <p:nvSpPr>
          <p:cNvPr id="5" name="Footer Placeholder 4">
            <a:extLst>
              <a:ext uri="{FF2B5EF4-FFF2-40B4-BE49-F238E27FC236}">
                <a16:creationId xmlns:a16="http://schemas.microsoft.com/office/drawing/2014/main" id="{7549FF4B-496F-6FF8-1DFE-FD47CF38E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07F712-D61D-05CF-43A8-05EEA1D0B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74825-0182-4762-B218-C197E66B22DF}" type="slidenum">
              <a:rPr lang="en-US" smtClean="0"/>
              <a:t>‹#›</a:t>
            </a:fld>
            <a:endParaRPr lang="en-US"/>
          </a:p>
        </p:txBody>
      </p:sp>
      <p:pic>
        <p:nvPicPr>
          <p:cNvPr id="7" name="Picture 6">
            <a:extLst>
              <a:ext uri="{FF2B5EF4-FFF2-40B4-BE49-F238E27FC236}">
                <a16:creationId xmlns:a16="http://schemas.microsoft.com/office/drawing/2014/main" id="{246A2551-430D-4662-5C07-4EFA8F6A979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2703" t="82227" r="5770" b="8335"/>
          <a:stretch/>
        </p:blipFill>
        <p:spPr>
          <a:xfrm>
            <a:off x="-1" y="6721474"/>
            <a:ext cx="12192001" cy="153021"/>
          </a:xfrm>
          <a:prstGeom prst="rect">
            <a:avLst/>
          </a:prstGeom>
        </p:spPr>
      </p:pic>
    </p:spTree>
    <p:extLst>
      <p:ext uri="{BB962C8B-B14F-4D97-AF65-F5344CB8AC3E}">
        <p14:creationId xmlns:p14="http://schemas.microsoft.com/office/powerpoint/2010/main" val="1771756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9" r:id="rId4"/>
    <p:sldLayoutId id="2147483652" r:id="rId5"/>
    <p:sldLayoutId id="2147483655" r:id="rId6"/>
    <p:sldLayoutId id="2147483657" r:id="rId7"/>
    <p:sldLayoutId id="2147483660" r:id="rId8"/>
  </p:sldLayoutIdLst>
  <p:txStyles>
    <p:titleStyle>
      <a:lvl1pPr algn="l" defTabSz="914400" rtl="0" eaLnBrk="1" latinLnBrk="0" hangingPunct="1">
        <a:lnSpc>
          <a:spcPct val="90000"/>
        </a:lnSpc>
        <a:spcBef>
          <a:spcPct val="0"/>
        </a:spcBef>
        <a:buNone/>
        <a:defRPr sz="4400" kern="1200">
          <a:solidFill>
            <a:srgbClr val="0070C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0C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0C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0C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0C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0C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521A-6D72-DD9A-9C8F-60BF265FADE2}"/>
              </a:ext>
            </a:extLst>
          </p:cNvPr>
          <p:cNvSpPr>
            <a:spLocks noGrp="1"/>
          </p:cNvSpPr>
          <p:nvPr>
            <p:ph type="ctrTitle"/>
          </p:nvPr>
        </p:nvSpPr>
        <p:spPr/>
        <p:txBody>
          <a:bodyPr/>
          <a:lstStyle/>
          <a:p>
            <a:r>
              <a:rPr lang="en-US" sz="4000" dirty="0"/>
              <a:t>National</a:t>
            </a:r>
            <a:br>
              <a:rPr lang="en-US" dirty="0"/>
            </a:br>
            <a:r>
              <a:rPr lang="en-US" b="1" dirty="0" err="1"/>
              <a:t>CyberShield</a:t>
            </a:r>
            <a:r>
              <a:rPr lang="en-US" b="1" dirty="0"/>
              <a:t> Hackathon 2025 </a:t>
            </a:r>
          </a:p>
        </p:txBody>
      </p:sp>
    </p:spTree>
    <p:extLst>
      <p:ext uri="{BB962C8B-B14F-4D97-AF65-F5344CB8AC3E}">
        <p14:creationId xmlns:p14="http://schemas.microsoft.com/office/powerpoint/2010/main" val="330762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BBBC44D8-531B-1E00-61E9-D8BEE8515D2A}"/>
              </a:ext>
            </a:extLst>
          </p:cNvPr>
          <p:cNvSpPr txBox="1"/>
          <p:nvPr/>
        </p:nvSpPr>
        <p:spPr>
          <a:xfrm>
            <a:off x="224057" y="967371"/>
            <a:ext cx="11261629" cy="667106"/>
          </a:xfrm>
          <a:prstGeom prst="rect">
            <a:avLst/>
          </a:prstGeom>
        </p:spPr>
        <p:txBody>
          <a:bodyPr wrap="square" lIns="0" tIns="0" rIns="0" bIns="0" rtlCol="0" anchor="t">
            <a:spAutoFit/>
          </a:bodyPr>
          <a:lstStyle/>
          <a:p>
            <a:pPr algn="l">
              <a:lnSpc>
                <a:spcPts val="5562"/>
              </a:lnSpc>
            </a:pPr>
            <a:r>
              <a:rPr lang="en-US" sz="3600" b="1" dirty="0">
                <a:solidFill>
                  <a:srgbClr val="000000"/>
                </a:solidFill>
                <a:latin typeface="Inter Bold"/>
                <a:ea typeface="Inter Bold"/>
                <a:cs typeface="Inter Bold"/>
                <a:sym typeface="Inter Bold"/>
              </a:rPr>
              <a:t>The Victim's Journey: Before &amp; After </a:t>
            </a:r>
            <a:r>
              <a:rPr lang="en-US" sz="3600" b="1" dirty="0" err="1">
                <a:solidFill>
                  <a:srgbClr val="000000"/>
                </a:solidFill>
                <a:latin typeface="Inter Bold"/>
                <a:ea typeface="Inter Bold"/>
                <a:cs typeface="Inter Bold"/>
                <a:sym typeface="Inter Bold"/>
              </a:rPr>
              <a:t>BankShield</a:t>
            </a:r>
            <a:r>
              <a:rPr lang="en-US" sz="3600" b="1" dirty="0">
                <a:solidFill>
                  <a:srgbClr val="000000"/>
                </a:solidFill>
                <a:latin typeface="Inter Bold"/>
                <a:ea typeface="Inter Bold"/>
                <a:cs typeface="Inter Bold"/>
                <a:sym typeface="Inter Bold"/>
              </a:rPr>
              <a:t> AI</a:t>
            </a:r>
          </a:p>
        </p:txBody>
      </p:sp>
      <p:grpSp>
        <p:nvGrpSpPr>
          <p:cNvPr id="6" name="Group 10">
            <a:extLst>
              <a:ext uri="{FF2B5EF4-FFF2-40B4-BE49-F238E27FC236}">
                <a16:creationId xmlns:a16="http://schemas.microsoft.com/office/drawing/2014/main" id="{8C12F1E7-AF92-BE31-E7B7-FFB22C33639C}"/>
              </a:ext>
            </a:extLst>
          </p:cNvPr>
          <p:cNvGrpSpPr/>
          <p:nvPr/>
        </p:nvGrpSpPr>
        <p:grpSpPr>
          <a:xfrm>
            <a:off x="230750" y="2137247"/>
            <a:ext cx="3986904" cy="3306799"/>
            <a:chOff x="-138540" y="-575577"/>
            <a:chExt cx="7237349" cy="5188204"/>
          </a:xfrm>
        </p:grpSpPr>
        <p:sp>
          <p:nvSpPr>
            <p:cNvPr id="7" name="Freeform 11">
              <a:extLst>
                <a:ext uri="{FF2B5EF4-FFF2-40B4-BE49-F238E27FC236}">
                  <a16:creationId xmlns:a16="http://schemas.microsoft.com/office/drawing/2014/main" id="{7F1368E6-DDDA-99A8-DBE1-9FA46F8D30B8}"/>
                </a:ext>
              </a:extLst>
            </p:cNvPr>
            <p:cNvSpPr/>
            <p:nvPr/>
          </p:nvSpPr>
          <p:spPr>
            <a:xfrm>
              <a:off x="-138540" y="-575577"/>
              <a:ext cx="7237349" cy="5188204"/>
            </a:xfrm>
            <a:custGeom>
              <a:avLst/>
              <a:gdLst/>
              <a:ahLst/>
              <a:cxnLst/>
              <a:rect l="l" t="t" r="r" b="b"/>
              <a:pathLst>
                <a:path w="7237349" h="5188204">
                  <a:moveTo>
                    <a:pt x="0" y="158750"/>
                  </a:moveTo>
                  <a:cubicBezTo>
                    <a:pt x="0" y="71120"/>
                    <a:pt x="71120" y="0"/>
                    <a:pt x="158750" y="0"/>
                  </a:cubicBezTo>
                  <a:lnTo>
                    <a:pt x="7078599" y="0"/>
                  </a:lnTo>
                  <a:cubicBezTo>
                    <a:pt x="7166229" y="0"/>
                    <a:pt x="7237349" y="71120"/>
                    <a:pt x="7237349" y="158750"/>
                  </a:cubicBezTo>
                  <a:lnTo>
                    <a:pt x="7237349" y="5029454"/>
                  </a:lnTo>
                  <a:cubicBezTo>
                    <a:pt x="7237349" y="5117084"/>
                    <a:pt x="7166229" y="5188204"/>
                    <a:pt x="7078599" y="5188204"/>
                  </a:cubicBezTo>
                  <a:lnTo>
                    <a:pt x="158750" y="5188204"/>
                  </a:lnTo>
                  <a:cubicBezTo>
                    <a:pt x="71120" y="5188204"/>
                    <a:pt x="0" y="5117084"/>
                    <a:pt x="0" y="5029454"/>
                  </a:cubicBezTo>
                  <a:close/>
                </a:path>
              </a:pathLst>
            </a:custGeom>
            <a:solidFill>
              <a:srgbClr val="DADBF1"/>
            </a:solidFill>
          </p:spPr>
          <p:txBody>
            <a:bodyPr/>
            <a:lstStyle/>
            <a:p>
              <a:endParaRPr lang="en-IN" dirty="0"/>
            </a:p>
          </p:txBody>
        </p:sp>
      </p:grpSp>
      <p:sp>
        <p:nvSpPr>
          <p:cNvPr id="8" name="TextBox 12">
            <a:extLst>
              <a:ext uri="{FF2B5EF4-FFF2-40B4-BE49-F238E27FC236}">
                <a16:creationId xmlns:a16="http://schemas.microsoft.com/office/drawing/2014/main" id="{7C8285E9-6E19-8144-C5AE-67EF91C6AEB7}"/>
              </a:ext>
            </a:extLst>
          </p:cNvPr>
          <p:cNvSpPr txBox="1"/>
          <p:nvPr/>
        </p:nvSpPr>
        <p:spPr>
          <a:xfrm>
            <a:off x="722740" y="2477927"/>
            <a:ext cx="2779379" cy="397096"/>
          </a:xfrm>
          <a:prstGeom prst="rect">
            <a:avLst/>
          </a:prstGeom>
        </p:spPr>
        <p:txBody>
          <a:bodyPr wrap="square" lIns="0" tIns="0" rIns="0" bIns="0" rtlCol="0" anchor="t">
            <a:spAutoFit/>
          </a:bodyPr>
          <a:lstStyle/>
          <a:p>
            <a:pPr algn="l">
              <a:lnSpc>
                <a:spcPts val="3437"/>
              </a:lnSpc>
            </a:pPr>
            <a:r>
              <a:rPr lang="en-US" sz="2200" b="1" dirty="0">
                <a:solidFill>
                  <a:srgbClr val="272525"/>
                </a:solidFill>
                <a:latin typeface="Inter Bold"/>
                <a:ea typeface="Inter Bold"/>
                <a:cs typeface="Inter Bold"/>
                <a:sym typeface="Inter Bold"/>
              </a:rPr>
              <a:t>Scenario: The Bait</a:t>
            </a:r>
          </a:p>
        </p:txBody>
      </p:sp>
      <p:sp>
        <p:nvSpPr>
          <p:cNvPr id="9" name="TextBox 13">
            <a:extLst>
              <a:ext uri="{FF2B5EF4-FFF2-40B4-BE49-F238E27FC236}">
                <a16:creationId xmlns:a16="http://schemas.microsoft.com/office/drawing/2014/main" id="{87039CEE-9CEF-C6AC-390A-5C38CF5515AB}"/>
              </a:ext>
            </a:extLst>
          </p:cNvPr>
          <p:cNvSpPr txBox="1"/>
          <p:nvPr/>
        </p:nvSpPr>
        <p:spPr>
          <a:xfrm>
            <a:off x="525559" y="2978048"/>
            <a:ext cx="3149802" cy="1840247"/>
          </a:xfrm>
          <a:prstGeom prst="rect">
            <a:avLst/>
          </a:prstGeom>
        </p:spPr>
        <p:txBody>
          <a:bodyPr wrap="square" lIns="0" tIns="0" rIns="0" bIns="0" rtlCol="0" anchor="t">
            <a:spAutoFit/>
          </a:bodyPr>
          <a:lstStyle/>
          <a:p>
            <a:pPr algn="l">
              <a:lnSpc>
                <a:spcPts val="3703"/>
              </a:lnSpc>
            </a:pPr>
            <a:r>
              <a:rPr lang="en-US" dirty="0">
                <a:solidFill>
                  <a:srgbClr val="272525"/>
                </a:solidFill>
                <a:latin typeface="Inter"/>
                <a:ea typeface="Inter"/>
                <a:cs typeface="Inter"/>
                <a:sym typeface="Inter"/>
              </a:rPr>
              <a:t>Imagine you download </a:t>
            </a:r>
            <a:r>
              <a:rPr lang="en-US" dirty="0" err="1">
                <a:solidFill>
                  <a:srgbClr val="272525"/>
                </a:solidFill>
                <a:latin typeface="Inter"/>
                <a:ea typeface="Inter"/>
                <a:cs typeface="Inter"/>
                <a:sym typeface="Inter"/>
              </a:rPr>
              <a:t>SBI_Secure.apk</a:t>
            </a:r>
            <a:r>
              <a:rPr lang="en-US" dirty="0">
                <a:solidFill>
                  <a:srgbClr val="272525"/>
                </a:solidFill>
                <a:latin typeface="Inter"/>
                <a:ea typeface="Inter"/>
                <a:cs typeface="Inter"/>
                <a:sym typeface="Inter"/>
              </a:rPr>
              <a:t> from WhatsApp… next morning ₹50,000 gone. This is where </a:t>
            </a:r>
            <a:r>
              <a:rPr lang="en-US" dirty="0" err="1">
                <a:solidFill>
                  <a:srgbClr val="272525"/>
                </a:solidFill>
                <a:latin typeface="Inter"/>
                <a:ea typeface="Inter"/>
                <a:cs typeface="Inter"/>
                <a:sym typeface="Inter"/>
              </a:rPr>
              <a:t>BankShield</a:t>
            </a:r>
            <a:r>
              <a:rPr lang="en-US" dirty="0">
                <a:solidFill>
                  <a:srgbClr val="272525"/>
                </a:solidFill>
                <a:latin typeface="Inter"/>
                <a:ea typeface="Inter"/>
                <a:cs typeface="Inter"/>
                <a:sym typeface="Inter"/>
              </a:rPr>
              <a:t> AI steps in</a:t>
            </a:r>
          </a:p>
        </p:txBody>
      </p:sp>
      <p:grpSp>
        <p:nvGrpSpPr>
          <p:cNvPr id="10" name="Group 14">
            <a:extLst>
              <a:ext uri="{FF2B5EF4-FFF2-40B4-BE49-F238E27FC236}">
                <a16:creationId xmlns:a16="http://schemas.microsoft.com/office/drawing/2014/main" id="{33B860A6-E2A6-16F2-B015-ACA5F48D118B}"/>
              </a:ext>
            </a:extLst>
          </p:cNvPr>
          <p:cNvGrpSpPr/>
          <p:nvPr/>
        </p:nvGrpSpPr>
        <p:grpSpPr>
          <a:xfrm>
            <a:off x="4166570" y="2137228"/>
            <a:ext cx="4372249" cy="3306835"/>
            <a:chOff x="-9680" y="-575461"/>
            <a:chExt cx="7237604" cy="5188204"/>
          </a:xfrm>
        </p:grpSpPr>
        <p:sp>
          <p:nvSpPr>
            <p:cNvPr id="11" name="Freeform 15">
              <a:extLst>
                <a:ext uri="{FF2B5EF4-FFF2-40B4-BE49-F238E27FC236}">
                  <a16:creationId xmlns:a16="http://schemas.microsoft.com/office/drawing/2014/main" id="{B8592FA9-297C-08BB-EDAF-69D5EF5B7562}"/>
                </a:ext>
              </a:extLst>
            </p:cNvPr>
            <p:cNvSpPr/>
            <p:nvPr/>
          </p:nvSpPr>
          <p:spPr>
            <a:xfrm>
              <a:off x="-9680" y="-575461"/>
              <a:ext cx="7237604" cy="5188204"/>
            </a:xfrm>
            <a:custGeom>
              <a:avLst/>
              <a:gdLst/>
              <a:ahLst/>
              <a:cxnLst/>
              <a:rect l="l" t="t" r="r" b="b"/>
              <a:pathLst>
                <a:path w="7237603" h="5188204">
                  <a:moveTo>
                    <a:pt x="0" y="0"/>
                  </a:moveTo>
                  <a:lnTo>
                    <a:pt x="7237603" y="0"/>
                  </a:lnTo>
                  <a:lnTo>
                    <a:pt x="7237603" y="5188204"/>
                  </a:lnTo>
                  <a:lnTo>
                    <a:pt x="0" y="5188204"/>
                  </a:lnTo>
                  <a:close/>
                </a:path>
              </a:pathLst>
            </a:custGeom>
            <a:solidFill>
              <a:srgbClr val="DADBF1"/>
            </a:solidFill>
          </p:spPr>
          <p:txBody>
            <a:bodyPr/>
            <a:lstStyle/>
            <a:p>
              <a:endParaRPr lang="en-IN" dirty="0"/>
            </a:p>
          </p:txBody>
        </p:sp>
      </p:grpSp>
      <p:sp>
        <p:nvSpPr>
          <p:cNvPr id="12" name="TextBox 18">
            <a:extLst>
              <a:ext uri="{FF2B5EF4-FFF2-40B4-BE49-F238E27FC236}">
                <a16:creationId xmlns:a16="http://schemas.microsoft.com/office/drawing/2014/main" id="{BC2D6A80-7717-713C-ED2F-5BCE41EEACC4}"/>
              </a:ext>
            </a:extLst>
          </p:cNvPr>
          <p:cNvSpPr txBox="1"/>
          <p:nvPr/>
        </p:nvSpPr>
        <p:spPr>
          <a:xfrm>
            <a:off x="4436902" y="2476034"/>
            <a:ext cx="3588022" cy="397096"/>
          </a:xfrm>
          <a:prstGeom prst="rect">
            <a:avLst/>
          </a:prstGeom>
        </p:spPr>
        <p:txBody>
          <a:bodyPr wrap="square" lIns="0" tIns="0" rIns="0" bIns="0" rtlCol="0" anchor="t">
            <a:spAutoFit/>
          </a:bodyPr>
          <a:lstStyle/>
          <a:p>
            <a:pPr algn="l">
              <a:lnSpc>
                <a:spcPts val="3437"/>
              </a:lnSpc>
            </a:pPr>
            <a:r>
              <a:rPr lang="en-US" sz="2200" b="1" dirty="0">
                <a:solidFill>
                  <a:srgbClr val="272525"/>
                </a:solidFill>
                <a:latin typeface="Inter Bold"/>
                <a:ea typeface="Inter Bold"/>
                <a:cs typeface="Inter Bold"/>
                <a:sym typeface="Inter Bold"/>
              </a:rPr>
              <a:t>The Attack: Money Gone</a:t>
            </a:r>
          </a:p>
        </p:txBody>
      </p:sp>
      <p:sp>
        <p:nvSpPr>
          <p:cNvPr id="13" name="TextBox 19">
            <a:extLst>
              <a:ext uri="{FF2B5EF4-FFF2-40B4-BE49-F238E27FC236}">
                <a16:creationId xmlns:a16="http://schemas.microsoft.com/office/drawing/2014/main" id="{7693B538-6983-7BFD-D910-6B29E5FB5B7B}"/>
              </a:ext>
            </a:extLst>
          </p:cNvPr>
          <p:cNvSpPr txBox="1"/>
          <p:nvPr/>
        </p:nvSpPr>
        <p:spPr>
          <a:xfrm>
            <a:off x="4243261" y="2946539"/>
            <a:ext cx="3776529" cy="1891672"/>
          </a:xfrm>
          <a:prstGeom prst="rect">
            <a:avLst/>
          </a:prstGeom>
        </p:spPr>
        <p:txBody>
          <a:bodyPr wrap="square" lIns="0" tIns="0" rIns="0" bIns="0" rtlCol="0" anchor="t">
            <a:spAutoFit/>
          </a:bodyPr>
          <a:lstStyle/>
          <a:p>
            <a:pPr algn="l">
              <a:lnSpc>
                <a:spcPts val="3798"/>
              </a:lnSpc>
            </a:pPr>
            <a:r>
              <a:rPr lang="en-US" dirty="0">
                <a:solidFill>
                  <a:srgbClr val="272525"/>
                </a:solidFill>
                <a:latin typeface="Inter"/>
                <a:ea typeface="Inter"/>
                <a:cs typeface="Inter"/>
                <a:sym typeface="Inter"/>
              </a:rPr>
              <a:t>Upon launching, the fake app captures OTPs and UPI PINs. ₹50,000 is swiftly drained from the user's account.</a:t>
            </a:r>
          </a:p>
        </p:txBody>
      </p:sp>
      <p:grpSp>
        <p:nvGrpSpPr>
          <p:cNvPr id="14" name="Group 25">
            <a:extLst>
              <a:ext uri="{FF2B5EF4-FFF2-40B4-BE49-F238E27FC236}">
                <a16:creationId xmlns:a16="http://schemas.microsoft.com/office/drawing/2014/main" id="{237C6689-297A-35BA-FA6D-CC5167CF751C}"/>
              </a:ext>
            </a:extLst>
          </p:cNvPr>
          <p:cNvGrpSpPr/>
          <p:nvPr/>
        </p:nvGrpSpPr>
        <p:grpSpPr>
          <a:xfrm>
            <a:off x="8521361" y="2137351"/>
            <a:ext cx="3511818" cy="3306871"/>
            <a:chOff x="-34211" y="-575344"/>
            <a:chExt cx="7237604" cy="5188204"/>
          </a:xfrm>
        </p:grpSpPr>
        <p:sp>
          <p:nvSpPr>
            <p:cNvPr id="15" name="Freeform 26">
              <a:extLst>
                <a:ext uri="{FF2B5EF4-FFF2-40B4-BE49-F238E27FC236}">
                  <a16:creationId xmlns:a16="http://schemas.microsoft.com/office/drawing/2014/main" id="{DE00DC56-22AE-AC2B-2BDC-EE685FAA5569}"/>
                </a:ext>
              </a:extLst>
            </p:cNvPr>
            <p:cNvSpPr/>
            <p:nvPr/>
          </p:nvSpPr>
          <p:spPr>
            <a:xfrm>
              <a:off x="-34211" y="-575344"/>
              <a:ext cx="7237604" cy="5188204"/>
            </a:xfrm>
            <a:custGeom>
              <a:avLst/>
              <a:gdLst/>
              <a:ahLst/>
              <a:cxnLst/>
              <a:rect l="l" t="t" r="r" b="b"/>
              <a:pathLst>
                <a:path w="7237603" h="5188204">
                  <a:moveTo>
                    <a:pt x="0" y="0"/>
                  </a:moveTo>
                  <a:lnTo>
                    <a:pt x="7237603" y="0"/>
                  </a:lnTo>
                  <a:lnTo>
                    <a:pt x="7237603" y="5188204"/>
                  </a:lnTo>
                  <a:lnTo>
                    <a:pt x="0" y="5188204"/>
                  </a:lnTo>
                  <a:close/>
                </a:path>
              </a:pathLst>
            </a:custGeom>
            <a:solidFill>
              <a:srgbClr val="DADBF1"/>
            </a:solidFill>
          </p:spPr>
        </p:sp>
      </p:grpSp>
      <p:sp>
        <p:nvSpPr>
          <p:cNvPr id="16" name="TextBox 29">
            <a:extLst>
              <a:ext uri="{FF2B5EF4-FFF2-40B4-BE49-F238E27FC236}">
                <a16:creationId xmlns:a16="http://schemas.microsoft.com/office/drawing/2014/main" id="{E9006B48-2C00-D714-0498-9E57A817BA05}"/>
              </a:ext>
            </a:extLst>
          </p:cNvPr>
          <p:cNvSpPr txBox="1"/>
          <p:nvPr/>
        </p:nvSpPr>
        <p:spPr>
          <a:xfrm>
            <a:off x="8298402" y="2481869"/>
            <a:ext cx="3845276" cy="391261"/>
          </a:xfrm>
          <a:prstGeom prst="rect">
            <a:avLst/>
          </a:prstGeom>
        </p:spPr>
        <p:txBody>
          <a:bodyPr wrap="square" lIns="0" tIns="0" rIns="0" bIns="0" rtlCol="0" anchor="t">
            <a:spAutoFit/>
          </a:bodyPr>
          <a:lstStyle/>
          <a:p>
            <a:pPr algn="l">
              <a:lnSpc>
                <a:spcPts val="3437"/>
              </a:lnSpc>
            </a:pPr>
            <a:r>
              <a:rPr lang="en-US" sz="2200" b="1" dirty="0" err="1">
                <a:solidFill>
                  <a:srgbClr val="272525"/>
                </a:solidFill>
                <a:latin typeface="Inter Bold"/>
                <a:ea typeface="Inter Bold"/>
                <a:cs typeface="Inter Bold"/>
                <a:sym typeface="Inter Bold"/>
              </a:rPr>
              <a:t>BankShield</a:t>
            </a:r>
            <a:r>
              <a:rPr lang="en-US" sz="2200" b="1" dirty="0">
                <a:solidFill>
                  <a:srgbClr val="272525"/>
                </a:solidFill>
                <a:latin typeface="Inter Bold"/>
                <a:ea typeface="Inter Bold"/>
                <a:cs typeface="Inter Bold"/>
                <a:sym typeface="Inter Bold"/>
              </a:rPr>
              <a:t> AI: Intercepted!</a:t>
            </a:r>
          </a:p>
        </p:txBody>
      </p:sp>
      <p:sp>
        <p:nvSpPr>
          <p:cNvPr id="17" name="TextBox 30">
            <a:extLst>
              <a:ext uri="{FF2B5EF4-FFF2-40B4-BE49-F238E27FC236}">
                <a16:creationId xmlns:a16="http://schemas.microsoft.com/office/drawing/2014/main" id="{E7670CA1-C2D8-588F-B42F-9F00B6059B5E}"/>
              </a:ext>
            </a:extLst>
          </p:cNvPr>
          <p:cNvSpPr txBox="1"/>
          <p:nvPr/>
        </p:nvSpPr>
        <p:spPr>
          <a:xfrm>
            <a:off x="8259748" y="2978048"/>
            <a:ext cx="3627435" cy="2251322"/>
          </a:xfrm>
          <a:prstGeom prst="rect">
            <a:avLst/>
          </a:prstGeom>
        </p:spPr>
        <p:txBody>
          <a:bodyPr wrap="square" lIns="0" tIns="0" rIns="0" bIns="0" rtlCol="0" anchor="t">
            <a:spAutoFit/>
          </a:bodyPr>
          <a:lstStyle/>
          <a:p>
            <a:pPr algn="l">
              <a:lnSpc>
                <a:spcPts val="3562"/>
              </a:lnSpc>
            </a:pPr>
            <a:r>
              <a:rPr lang="en-US" dirty="0" err="1">
                <a:solidFill>
                  <a:srgbClr val="272525"/>
                </a:solidFill>
                <a:latin typeface="Inter"/>
                <a:ea typeface="Inter"/>
                <a:cs typeface="Inter"/>
                <a:sym typeface="Inter"/>
              </a:rPr>
              <a:t>BankShield</a:t>
            </a:r>
            <a:r>
              <a:rPr lang="en-US" dirty="0">
                <a:solidFill>
                  <a:srgbClr val="272525"/>
                </a:solidFill>
                <a:latin typeface="Inter"/>
                <a:ea typeface="Inter"/>
                <a:cs typeface="Inter"/>
                <a:sym typeface="Inter"/>
              </a:rPr>
              <a:t> AI detects the fake APK, flags the suspicious transaction, and automatically traces the mule account, triggering an alert.</a:t>
            </a:r>
          </a:p>
        </p:txBody>
      </p:sp>
      <p:grpSp>
        <p:nvGrpSpPr>
          <p:cNvPr id="18" name="Group 27">
            <a:extLst>
              <a:ext uri="{FF2B5EF4-FFF2-40B4-BE49-F238E27FC236}">
                <a16:creationId xmlns:a16="http://schemas.microsoft.com/office/drawing/2014/main" id="{30F35725-FEF6-B277-015E-214B2F56E752}"/>
              </a:ext>
            </a:extLst>
          </p:cNvPr>
          <p:cNvGrpSpPr/>
          <p:nvPr/>
        </p:nvGrpSpPr>
        <p:grpSpPr>
          <a:xfrm>
            <a:off x="8033963" y="2120250"/>
            <a:ext cx="56133" cy="3306871"/>
            <a:chOff x="0" y="0"/>
            <a:chExt cx="50800" cy="5188148"/>
          </a:xfrm>
        </p:grpSpPr>
        <p:sp>
          <p:nvSpPr>
            <p:cNvPr id="19" name="Freeform 28">
              <a:extLst>
                <a:ext uri="{FF2B5EF4-FFF2-40B4-BE49-F238E27FC236}">
                  <a16:creationId xmlns:a16="http://schemas.microsoft.com/office/drawing/2014/main" id="{9294DB69-98F4-D79C-F451-ACD131299965}"/>
                </a:ext>
              </a:extLst>
            </p:cNvPr>
            <p:cNvSpPr/>
            <p:nvPr/>
          </p:nvSpPr>
          <p:spPr>
            <a:xfrm>
              <a:off x="0" y="0"/>
              <a:ext cx="50800" cy="5188204"/>
            </a:xfrm>
            <a:custGeom>
              <a:avLst/>
              <a:gdLst/>
              <a:ahLst/>
              <a:cxnLst/>
              <a:rect l="l" t="t" r="r" b="b"/>
              <a:pathLst>
                <a:path w="50800" h="5188204">
                  <a:moveTo>
                    <a:pt x="0" y="25400"/>
                  </a:moveTo>
                  <a:cubicBezTo>
                    <a:pt x="0" y="11430"/>
                    <a:pt x="11430" y="0"/>
                    <a:pt x="25400" y="0"/>
                  </a:cubicBezTo>
                  <a:cubicBezTo>
                    <a:pt x="39370" y="0"/>
                    <a:pt x="50800" y="11430"/>
                    <a:pt x="50800" y="25400"/>
                  </a:cubicBezTo>
                  <a:lnTo>
                    <a:pt x="50800" y="5162804"/>
                  </a:lnTo>
                  <a:cubicBezTo>
                    <a:pt x="50800" y="5176774"/>
                    <a:pt x="39370" y="5188204"/>
                    <a:pt x="25400" y="5188204"/>
                  </a:cubicBezTo>
                  <a:cubicBezTo>
                    <a:pt x="11430" y="5188204"/>
                    <a:pt x="0" y="5176774"/>
                    <a:pt x="0" y="5162804"/>
                  </a:cubicBezTo>
                  <a:close/>
                </a:path>
              </a:pathLst>
            </a:custGeom>
            <a:solidFill>
              <a:srgbClr val="C0C1D7"/>
            </a:solidFill>
          </p:spPr>
        </p:sp>
      </p:grpSp>
      <p:grpSp>
        <p:nvGrpSpPr>
          <p:cNvPr id="20" name="Group 34">
            <a:extLst>
              <a:ext uri="{FF2B5EF4-FFF2-40B4-BE49-F238E27FC236}">
                <a16:creationId xmlns:a16="http://schemas.microsoft.com/office/drawing/2014/main" id="{B57A6EF2-2BAF-9604-20DE-836B3E1D01C0}"/>
              </a:ext>
            </a:extLst>
          </p:cNvPr>
          <p:cNvGrpSpPr/>
          <p:nvPr/>
        </p:nvGrpSpPr>
        <p:grpSpPr>
          <a:xfrm>
            <a:off x="7842625" y="3592826"/>
            <a:ext cx="354360" cy="442912"/>
            <a:chOff x="0" y="0"/>
            <a:chExt cx="472480" cy="590550"/>
          </a:xfrm>
        </p:grpSpPr>
        <p:sp>
          <p:nvSpPr>
            <p:cNvPr id="21" name="Freeform 35" descr="preencoded.png">
              <a:extLst>
                <a:ext uri="{FF2B5EF4-FFF2-40B4-BE49-F238E27FC236}">
                  <a16:creationId xmlns:a16="http://schemas.microsoft.com/office/drawing/2014/main" id="{BDF2A6B1-49FF-2569-62A7-A96A5C4B2AB9}"/>
                </a:ext>
              </a:extLst>
            </p:cNvPr>
            <p:cNvSpPr/>
            <p:nvPr/>
          </p:nvSpPr>
          <p:spPr>
            <a:xfrm>
              <a:off x="0" y="0"/>
              <a:ext cx="472440" cy="590550"/>
            </a:xfrm>
            <a:custGeom>
              <a:avLst/>
              <a:gdLst/>
              <a:ahLst/>
              <a:cxnLst/>
              <a:rect l="l" t="t" r="r" b="b"/>
              <a:pathLst>
                <a:path w="472440" h="590550">
                  <a:moveTo>
                    <a:pt x="0" y="0"/>
                  </a:moveTo>
                  <a:lnTo>
                    <a:pt x="472440" y="0"/>
                  </a:lnTo>
                  <a:lnTo>
                    <a:pt x="472440" y="590550"/>
                  </a:lnTo>
                  <a:lnTo>
                    <a:pt x="0" y="590550"/>
                  </a:lnTo>
                  <a:lnTo>
                    <a:pt x="0" y="0"/>
                  </a:lnTo>
                  <a:close/>
                </a:path>
              </a:pathLst>
            </a:custGeom>
            <a:blipFill>
              <a:blip r:embed="rId2"/>
              <a:stretch>
                <a:fillRect t="-815" r="-8" b="-815"/>
              </a:stretch>
            </a:blipFill>
          </p:spPr>
        </p:sp>
      </p:grpSp>
      <p:grpSp>
        <p:nvGrpSpPr>
          <p:cNvPr id="22" name="Group 16">
            <a:extLst>
              <a:ext uri="{FF2B5EF4-FFF2-40B4-BE49-F238E27FC236}">
                <a16:creationId xmlns:a16="http://schemas.microsoft.com/office/drawing/2014/main" id="{784F6758-67C8-A650-81C1-08D51712B3FE}"/>
              </a:ext>
            </a:extLst>
          </p:cNvPr>
          <p:cNvGrpSpPr/>
          <p:nvPr/>
        </p:nvGrpSpPr>
        <p:grpSpPr>
          <a:xfrm>
            <a:off x="3981359" y="2190398"/>
            <a:ext cx="59982" cy="3253701"/>
            <a:chOff x="0" y="0"/>
            <a:chExt cx="50800" cy="5188148"/>
          </a:xfrm>
        </p:grpSpPr>
        <p:sp>
          <p:nvSpPr>
            <p:cNvPr id="23" name="Freeform 17">
              <a:extLst>
                <a:ext uri="{FF2B5EF4-FFF2-40B4-BE49-F238E27FC236}">
                  <a16:creationId xmlns:a16="http://schemas.microsoft.com/office/drawing/2014/main" id="{B21EFECF-2C5A-12D5-FCEF-06C4BB5E5367}"/>
                </a:ext>
              </a:extLst>
            </p:cNvPr>
            <p:cNvSpPr/>
            <p:nvPr/>
          </p:nvSpPr>
          <p:spPr>
            <a:xfrm>
              <a:off x="0" y="0"/>
              <a:ext cx="50800" cy="5188204"/>
            </a:xfrm>
            <a:custGeom>
              <a:avLst/>
              <a:gdLst/>
              <a:ahLst/>
              <a:cxnLst/>
              <a:rect l="l" t="t" r="r" b="b"/>
              <a:pathLst>
                <a:path w="50800" h="5188204">
                  <a:moveTo>
                    <a:pt x="0" y="25400"/>
                  </a:moveTo>
                  <a:cubicBezTo>
                    <a:pt x="0" y="11430"/>
                    <a:pt x="11430" y="0"/>
                    <a:pt x="25400" y="0"/>
                  </a:cubicBezTo>
                  <a:cubicBezTo>
                    <a:pt x="39370" y="0"/>
                    <a:pt x="50800" y="11430"/>
                    <a:pt x="50800" y="25400"/>
                  </a:cubicBezTo>
                  <a:lnTo>
                    <a:pt x="50800" y="5162804"/>
                  </a:lnTo>
                  <a:cubicBezTo>
                    <a:pt x="50800" y="5176774"/>
                    <a:pt x="39370" y="5188204"/>
                    <a:pt x="25400" y="5188204"/>
                  </a:cubicBezTo>
                  <a:cubicBezTo>
                    <a:pt x="11430" y="5188204"/>
                    <a:pt x="0" y="5176774"/>
                    <a:pt x="0" y="5162804"/>
                  </a:cubicBezTo>
                  <a:close/>
                </a:path>
              </a:pathLst>
            </a:custGeom>
            <a:solidFill>
              <a:srgbClr val="C0C1D7"/>
            </a:solidFill>
          </p:spPr>
        </p:sp>
      </p:grpSp>
      <p:grpSp>
        <p:nvGrpSpPr>
          <p:cNvPr id="24" name="Group 23">
            <a:extLst>
              <a:ext uri="{FF2B5EF4-FFF2-40B4-BE49-F238E27FC236}">
                <a16:creationId xmlns:a16="http://schemas.microsoft.com/office/drawing/2014/main" id="{1FE6E26B-E0A9-2264-A573-FEE2BF2AFD8E}"/>
              </a:ext>
            </a:extLst>
          </p:cNvPr>
          <p:cNvGrpSpPr/>
          <p:nvPr/>
        </p:nvGrpSpPr>
        <p:grpSpPr>
          <a:xfrm>
            <a:off x="3829065" y="3569190"/>
            <a:ext cx="354360" cy="442912"/>
            <a:chOff x="0" y="0"/>
            <a:chExt cx="472480" cy="590550"/>
          </a:xfrm>
        </p:grpSpPr>
        <p:sp>
          <p:nvSpPr>
            <p:cNvPr id="25" name="Freeform 24" descr="preencoded.png">
              <a:extLst>
                <a:ext uri="{FF2B5EF4-FFF2-40B4-BE49-F238E27FC236}">
                  <a16:creationId xmlns:a16="http://schemas.microsoft.com/office/drawing/2014/main" id="{224B9978-FBA4-6102-A425-BA8FF80B2C84}"/>
                </a:ext>
              </a:extLst>
            </p:cNvPr>
            <p:cNvSpPr/>
            <p:nvPr/>
          </p:nvSpPr>
          <p:spPr>
            <a:xfrm>
              <a:off x="0" y="0"/>
              <a:ext cx="472440" cy="590550"/>
            </a:xfrm>
            <a:custGeom>
              <a:avLst/>
              <a:gdLst/>
              <a:ahLst/>
              <a:cxnLst/>
              <a:rect l="l" t="t" r="r" b="b"/>
              <a:pathLst>
                <a:path w="472440" h="590550">
                  <a:moveTo>
                    <a:pt x="0" y="0"/>
                  </a:moveTo>
                  <a:lnTo>
                    <a:pt x="472440" y="0"/>
                  </a:lnTo>
                  <a:lnTo>
                    <a:pt x="472440" y="590550"/>
                  </a:lnTo>
                  <a:lnTo>
                    <a:pt x="0" y="590550"/>
                  </a:lnTo>
                  <a:lnTo>
                    <a:pt x="0" y="0"/>
                  </a:lnTo>
                  <a:close/>
                </a:path>
              </a:pathLst>
            </a:custGeom>
            <a:blipFill>
              <a:blip r:embed="rId3"/>
              <a:stretch>
                <a:fillRect t="-815" r="-8" b="-815"/>
              </a:stretch>
            </a:blipFill>
          </p:spPr>
        </p:sp>
      </p:grpSp>
      <p:sp>
        <p:nvSpPr>
          <p:cNvPr id="2" name="TextBox 1">
            <a:extLst>
              <a:ext uri="{FF2B5EF4-FFF2-40B4-BE49-F238E27FC236}">
                <a16:creationId xmlns:a16="http://schemas.microsoft.com/office/drawing/2014/main" id="{7BBD8866-34C3-6225-8D19-E0B20F2FE5D5}"/>
              </a:ext>
            </a:extLst>
          </p:cNvPr>
          <p:cNvSpPr txBox="1"/>
          <p:nvPr/>
        </p:nvSpPr>
        <p:spPr>
          <a:xfrm>
            <a:off x="511766" y="6098796"/>
            <a:ext cx="9890583" cy="4101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93D80A48-E37B-B7C9-E5FD-F6A7BF93B869}"/>
              </a:ext>
            </a:extLst>
          </p:cNvPr>
          <p:cNvSpPr txBox="1"/>
          <p:nvPr/>
        </p:nvSpPr>
        <p:spPr>
          <a:xfrm>
            <a:off x="224057" y="5736000"/>
            <a:ext cx="11316711" cy="923330"/>
          </a:xfrm>
          <a:prstGeom prst="rect">
            <a:avLst/>
          </a:prstGeom>
          <a:noFill/>
        </p:spPr>
        <p:txBody>
          <a:bodyPr wrap="square" rtlCol="0">
            <a:spAutoFit/>
          </a:bodyPr>
          <a:lstStyle/>
          <a:p>
            <a:r>
              <a:rPr lang="en-US" dirty="0" err="1">
                <a:solidFill>
                  <a:srgbClr val="272525"/>
                </a:solidFill>
                <a:latin typeface="Inter"/>
                <a:ea typeface="Inter"/>
                <a:cs typeface="Inter"/>
                <a:sym typeface="Inter"/>
              </a:rPr>
              <a:t>BankShield</a:t>
            </a:r>
            <a:r>
              <a:rPr lang="en-US" dirty="0">
                <a:solidFill>
                  <a:srgbClr val="272525"/>
                </a:solidFill>
                <a:latin typeface="Inter"/>
                <a:ea typeface="Inter"/>
                <a:cs typeface="Inter"/>
                <a:sym typeface="Inter"/>
              </a:rPr>
              <a:t> AI transforms reactive investigation into proactive intervention, protecting citizens and providing crucial evidence for attribution.</a:t>
            </a:r>
          </a:p>
          <a:p>
            <a:endParaRPr lang="en-IN" dirty="0"/>
          </a:p>
        </p:txBody>
      </p:sp>
    </p:spTree>
    <p:extLst>
      <p:ext uri="{BB962C8B-B14F-4D97-AF65-F5344CB8AC3E}">
        <p14:creationId xmlns:p14="http://schemas.microsoft.com/office/powerpoint/2010/main" val="94689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C2744C-75A0-C110-0D0B-7A2F1E745B6F}"/>
              </a:ext>
            </a:extLst>
          </p:cNvPr>
          <p:cNvPicPr>
            <a:picLocks noChangeAspect="1"/>
          </p:cNvPicPr>
          <p:nvPr/>
        </p:nvPicPr>
        <p:blipFill>
          <a:blip r:embed="rId2"/>
          <a:stretch>
            <a:fillRect/>
          </a:stretch>
        </p:blipFill>
        <p:spPr>
          <a:xfrm>
            <a:off x="10746137" y="5264499"/>
            <a:ext cx="1445863" cy="1445863"/>
          </a:xfrm>
          <a:prstGeom prst="rect">
            <a:avLst/>
          </a:prstGeom>
        </p:spPr>
      </p:pic>
      <p:sp>
        <p:nvSpPr>
          <p:cNvPr id="56" name="TextBox 6">
            <a:extLst>
              <a:ext uri="{FF2B5EF4-FFF2-40B4-BE49-F238E27FC236}">
                <a16:creationId xmlns:a16="http://schemas.microsoft.com/office/drawing/2014/main" id="{C10A4EAB-FE6E-DF7D-72DB-92926D0C33BF}"/>
              </a:ext>
            </a:extLst>
          </p:cNvPr>
          <p:cNvSpPr txBox="1"/>
          <p:nvPr/>
        </p:nvSpPr>
        <p:spPr>
          <a:xfrm>
            <a:off x="412171" y="778757"/>
            <a:ext cx="12121009" cy="667106"/>
          </a:xfrm>
          <a:prstGeom prst="rect">
            <a:avLst/>
          </a:prstGeom>
        </p:spPr>
        <p:txBody>
          <a:bodyPr lIns="0" tIns="0" rIns="0" bIns="0" rtlCol="0" anchor="t">
            <a:spAutoFit/>
          </a:bodyPr>
          <a:lstStyle/>
          <a:p>
            <a:pPr algn="l">
              <a:lnSpc>
                <a:spcPts val="5562"/>
              </a:lnSpc>
            </a:pPr>
            <a:r>
              <a:rPr lang="en-US" sz="3600" b="1" dirty="0" err="1">
                <a:solidFill>
                  <a:srgbClr val="000000"/>
                </a:solidFill>
                <a:latin typeface="Inter Bold"/>
                <a:ea typeface="Inter Bold"/>
                <a:cs typeface="Inter Bold"/>
                <a:sym typeface="Inter Bold"/>
              </a:rPr>
              <a:t>BankShield</a:t>
            </a:r>
            <a:r>
              <a:rPr lang="en-US" sz="3600" b="1" dirty="0">
                <a:solidFill>
                  <a:srgbClr val="000000"/>
                </a:solidFill>
                <a:latin typeface="Inter Bold"/>
                <a:ea typeface="Inter Bold"/>
                <a:cs typeface="Inter Bold"/>
                <a:sym typeface="Inter Bold"/>
              </a:rPr>
              <a:t> AI: The 4-Layer Architecture</a:t>
            </a:r>
          </a:p>
        </p:txBody>
      </p:sp>
      <p:sp>
        <p:nvSpPr>
          <p:cNvPr id="57" name="TextBox 7">
            <a:extLst>
              <a:ext uri="{FF2B5EF4-FFF2-40B4-BE49-F238E27FC236}">
                <a16:creationId xmlns:a16="http://schemas.microsoft.com/office/drawing/2014/main" id="{148AB182-5695-48FB-B741-6F4DB0DDC903}"/>
              </a:ext>
            </a:extLst>
          </p:cNvPr>
          <p:cNvSpPr txBox="1"/>
          <p:nvPr/>
        </p:nvSpPr>
        <p:spPr>
          <a:xfrm>
            <a:off x="412171" y="1593501"/>
            <a:ext cx="10958836" cy="866327"/>
          </a:xfrm>
          <a:prstGeom prst="rect">
            <a:avLst/>
          </a:prstGeom>
        </p:spPr>
        <p:txBody>
          <a:bodyPr wrap="square" lIns="0" tIns="0" rIns="0" bIns="0" rtlCol="0" anchor="t">
            <a:spAutoFit/>
          </a:bodyPr>
          <a:lstStyle/>
          <a:p>
            <a:pPr algn="l">
              <a:lnSpc>
                <a:spcPts val="3562"/>
              </a:lnSpc>
            </a:pPr>
            <a:r>
              <a:rPr lang="en-US" b="1" dirty="0" err="1">
                <a:solidFill>
                  <a:srgbClr val="272525"/>
                </a:solidFill>
                <a:latin typeface="Inter"/>
                <a:ea typeface="Inter"/>
                <a:cs typeface="Inter"/>
                <a:sym typeface="Inter"/>
              </a:rPr>
              <a:t>BankShield</a:t>
            </a:r>
            <a:r>
              <a:rPr lang="en-US" dirty="0">
                <a:solidFill>
                  <a:srgbClr val="272525"/>
                </a:solidFill>
                <a:latin typeface="Inter"/>
                <a:ea typeface="Inter"/>
                <a:cs typeface="Inter"/>
                <a:sym typeface="Inter"/>
              </a:rPr>
              <a:t> AI employs a sophisticated multi-layered defense system to protect users and combat financial cybercrime.</a:t>
            </a:r>
          </a:p>
        </p:txBody>
      </p:sp>
      <p:grpSp>
        <p:nvGrpSpPr>
          <p:cNvPr id="58" name="Group 8">
            <a:extLst>
              <a:ext uri="{FF2B5EF4-FFF2-40B4-BE49-F238E27FC236}">
                <a16:creationId xmlns:a16="http://schemas.microsoft.com/office/drawing/2014/main" id="{D7AB5B70-5583-E98A-E20C-539C672BE963}"/>
              </a:ext>
            </a:extLst>
          </p:cNvPr>
          <p:cNvGrpSpPr/>
          <p:nvPr/>
        </p:nvGrpSpPr>
        <p:grpSpPr>
          <a:xfrm>
            <a:off x="409474" y="2708930"/>
            <a:ext cx="5398939" cy="117866"/>
            <a:chOff x="0" y="0"/>
            <a:chExt cx="10692607" cy="390723"/>
          </a:xfrm>
        </p:grpSpPr>
        <p:sp>
          <p:nvSpPr>
            <p:cNvPr id="59" name="Freeform 9">
              <a:extLst>
                <a:ext uri="{FF2B5EF4-FFF2-40B4-BE49-F238E27FC236}">
                  <a16:creationId xmlns:a16="http://schemas.microsoft.com/office/drawing/2014/main" id="{182962EF-5744-E69B-823A-D2C1B5F51F4E}"/>
                </a:ext>
              </a:extLst>
            </p:cNvPr>
            <p:cNvSpPr/>
            <p:nvPr/>
          </p:nvSpPr>
          <p:spPr>
            <a:xfrm>
              <a:off x="6350" y="6350"/>
              <a:ext cx="10679938" cy="378079"/>
            </a:xfrm>
            <a:custGeom>
              <a:avLst/>
              <a:gdLst/>
              <a:ahLst/>
              <a:cxnLst/>
              <a:rect l="l" t="t" r="r" b="b"/>
              <a:pathLst>
                <a:path w="10679938" h="378079">
                  <a:moveTo>
                    <a:pt x="0" y="158750"/>
                  </a:moveTo>
                  <a:cubicBezTo>
                    <a:pt x="0" y="71120"/>
                    <a:pt x="73406" y="0"/>
                    <a:pt x="163957" y="0"/>
                  </a:cubicBezTo>
                  <a:lnTo>
                    <a:pt x="10515981" y="0"/>
                  </a:lnTo>
                  <a:cubicBezTo>
                    <a:pt x="10606532" y="0"/>
                    <a:pt x="10679938" y="71120"/>
                    <a:pt x="10679938" y="158750"/>
                  </a:cubicBezTo>
                  <a:lnTo>
                    <a:pt x="10679938" y="219202"/>
                  </a:lnTo>
                  <a:cubicBezTo>
                    <a:pt x="10679938" y="306832"/>
                    <a:pt x="10606532" y="377952"/>
                    <a:pt x="10515981" y="377952"/>
                  </a:cubicBezTo>
                  <a:lnTo>
                    <a:pt x="163957" y="377952"/>
                  </a:lnTo>
                  <a:cubicBezTo>
                    <a:pt x="73406" y="378079"/>
                    <a:pt x="0" y="306959"/>
                    <a:pt x="0" y="219202"/>
                  </a:cubicBezTo>
                  <a:close/>
                </a:path>
              </a:pathLst>
            </a:custGeom>
            <a:solidFill>
              <a:srgbClr val="DADBF1"/>
            </a:solidFill>
          </p:spPr>
        </p:sp>
        <p:sp>
          <p:nvSpPr>
            <p:cNvPr id="60" name="Freeform 10">
              <a:extLst>
                <a:ext uri="{FF2B5EF4-FFF2-40B4-BE49-F238E27FC236}">
                  <a16:creationId xmlns:a16="http://schemas.microsoft.com/office/drawing/2014/main" id="{78B3016E-714B-6C63-DAEC-C74B10CD258F}"/>
                </a:ext>
              </a:extLst>
            </p:cNvPr>
            <p:cNvSpPr/>
            <p:nvPr/>
          </p:nvSpPr>
          <p:spPr>
            <a:xfrm>
              <a:off x="0" y="0"/>
              <a:ext cx="10692638" cy="390779"/>
            </a:xfrm>
            <a:custGeom>
              <a:avLst/>
              <a:gdLst/>
              <a:ahLst/>
              <a:cxnLst/>
              <a:rect l="l" t="t" r="r" b="b"/>
              <a:pathLst>
                <a:path w="10692638" h="390779">
                  <a:moveTo>
                    <a:pt x="0" y="165100"/>
                  </a:moveTo>
                  <a:cubicBezTo>
                    <a:pt x="0" y="73787"/>
                    <a:pt x="76454" y="0"/>
                    <a:pt x="170307" y="0"/>
                  </a:cubicBezTo>
                  <a:lnTo>
                    <a:pt x="10522331" y="0"/>
                  </a:lnTo>
                  <a:lnTo>
                    <a:pt x="10522331" y="6350"/>
                  </a:lnTo>
                  <a:lnTo>
                    <a:pt x="10522331" y="0"/>
                  </a:lnTo>
                  <a:cubicBezTo>
                    <a:pt x="10616185" y="0"/>
                    <a:pt x="10692638" y="73787"/>
                    <a:pt x="10692638" y="165100"/>
                  </a:cubicBezTo>
                  <a:lnTo>
                    <a:pt x="10686288" y="165100"/>
                  </a:lnTo>
                  <a:lnTo>
                    <a:pt x="10692638" y="165100"/>
                  </a:lnTo>
                  <a:lnTo>
                    <a:pt x="10692638" y="225552"/>
                  </a:lnTo>
                  <a:lnTo>
                    <a:pt x="10686288" y="225552"/>
                  </a:lnTo>
                  <a:lnTo>
                    <a:pt x="10692638" y="225552"/>
                  </a:lnTo>
                  <a:cubicBezTo>
                    <a:pt x="10692638" y="316992"/>
                    <a:pt x="10616185" y="390652"/>
                    <a:pt x="10522331" y="390652"/>
                  </a:cubicBezTo>
                  <a:lnTo>
                    <a:pt x="10522331" y="384302"/>
                  </a:lnTo>
                  <a:lnTo>
                    <a:pt x="10522331" y="390652"/>
                  </a:lnTo>
                  <a:lnTo>
                    <a:pt x="170307" y="390652"/>
                  </a:lnTo>
                  <a:lnTo>
                    <a:pt x="170307" y="384302"/>
                  </a:lnTo>
                  <a:lnTo>
                    <a:pt x="170307" y="390652"/>
                  </a:lnTo>
                  <a:cubicBezTo>
                    <a:pt x="76454" y="390779"/>
                    <a:pt x="0" y="316992"/>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307" y="377952"/>
                  </a:cubicBezTo>
                  <a:lnTo>
                    <a:pt x="10522331" y="377952"/>
                  </a:lnTo>
                  <a:cubicBezTo>
                    <a:pt x="10609580" y="377952"/>
                    <a:pt x="10679938" y="309499"/>
                    <a:pt x="10679938" y="225552"/>
                  </a:cubicBezTo>
                  <a:lnTo>
                    <a:pt x="10679938" y="165100"/>
                  </a:lnTo>
                  <a:cubicBezTo>
                    <a:pt x="10679938" y="81153"/>
                    <a:pt x="10609580" y="12700"/>
                    <a:pt x="10522331" y="12700"/>
                  </a:cubicBezTo>
                  <a:lnTo>
                    <a:pt x="170307" y="12700"/>
                  </a:lnTo>
                  <a:lnTo>
                    <a:pt x="170307" y="6350"/>
                  </a:lnTo>
                  <a:lnTo>
                    <a:pt x="170307" y="12700"/>
                  </a:lnTo>
                  <a:cubicBezTo>
                    <a:pt x="83058" y="12700"/>
                    <a:pt x="12700" y="81153"/>
                    <a:pt x="12700" y="165100"/>
                  </a:cubicBezTo>
                  <a:close/>
                </a:path>
              </a:pathLst>
            </a:custGeom>
            <a:solidFill>
              <a:srgbClr val="C0C1D7"/>
            </a:solidFill>
          </p:spPr>
        </p:sp>
      </p:grpSp>
      <p:grpSp>
        <p:nvGrpSpPr>
          <p:cNvPr id="70" name="Group 8">
            <a:extLst>
              <a:ext uri="{FF2B5EF4-FFF2-40B4-BE49-F238E27FC236}">
                <a16:creationId xmlns:a16="http://schemas.microsoft.com/office/drawing/2014/main" id="{FC07D51A-E4DB-C3D0-6EB2-3601D627BFBF}"/>
              </a:ext>
            </a:extLst>
          </p:cNvPr>
          <p:cNvGrpSpPr/>
          <p:nvPr/>
        </p:nvGrpSpPr>
        <p:grpSpPr>
          <a:xfrm>
            <a:off x="6190110" y="4539884"/>
            <a:ext cx="5398970" cy="114069"/>
            <a:chOff x="0" y="0"/>
            <a:chExt cx="10692607" cy="390723"/>
          </a:xfrm>
        </p:grpSpPr>
        <p:sp>
          <p:nvSpPr>
            <p:cNvPr id="71" name="Freeform 9">
              <a:extLst>
                <a:ext uri="{FF2B5EF4-FFF2-40B4-BE49-F238E27FC236}">
                  <a16:creationId xmlns:a16="http://schemas.microsoft.com/office/drawing/2014/main" id="{60C9BD0D-9926-2E95-6DF7-A86553B9689B}"/>
                </a:ext>
              </a:extLst>
            </p:cNvPr>
            <p:cNvSpPr/>
            <p:nvPr/>
          </p:nvSpPr>
          <p:spPr>
            <a:xfrm>
              <a:off x="6350" y="6350"/>
              <a:ext cx="10679938" cy="378079"/>
            </a:xfrm>
            <a:custGeom>
              <a:avLst/>
              <a:gdLst/>
              <a:ahLst/>
              <a:cxnLst/>
              <a:rect l="l" t="t" r="r" b="b"/>
              <a:pathLst>
                <a:path w="10679938" h="378079">
                  <a:moveTo>
                    <a:pt x="0" y="158750"/>
                  </a:moveTo>
                  <a:cubicBezTo>
                    <a:pt x="0" y="71120"/>
                    <a:pt x="73406" y="0"/>
                    <a:pt x="163957" y="0"/>
                  </a:cubicBezTo>
                  <a:lnTo>
                    <a:pt x="10515981" y="0"/>
                  </a:lnTo>
                  <a:cubicBezTo>
                    <a:pt x="10606532" y="0"/>
                    <a:pt x="10679938" y="71120"/>
                    <a:pt x="10679938" y="158750"/>
                  </a:cubicBezTo>
                  <a:lnTo>
                    <a:pt x="10679938" y="219202"/>
                  </a:lnTo>
                  <a:cubicBezTo>
                    <a:pt x="10679938" y="306832"/>
                    <a:pt x="10606532" y="377952"/>
                    <a:pt x="10515981" y="377952"/>
                  </a:cubicBezTo>
                  <a:lnTo>
                    <a:pt x="163957" y="377952"/>
                  </a:lnTo>
                  <a:cubicBezTo>
                    <a:pt x="73406" y="378079"/>
                    <a:pt x="0" y="306959"/>
                    <a:pt x="0" y="219202"/>
                  </a:cubicBezTo>
                  <a:close/>
                </a:path>
              </a:pathLst>
            </a:custGeom>
            <a:solidFill>
              <a:srgbClr val="DADBF1"/>
            </a:solidFill>
          </p:spPr>
        </p:sp>
        <p:sp>
          <p:nvSpPr>
            <p:cNvPr id="72" name="Freeform 10">
              <a:extLst>
                <a:ext uri="{FF2B5EF4-FFF2-40B4-BE49-F238E27FC236}">
                  <a16:creationId xmlns:a16="http://schemas.microsoft.com/office/drawing/2014/main" id="{54AD2319-5C99-621A-03C2-3B53A02FD6A0}"/>
                </a:ext>
              </a:extLst>
            </p:cNvPr>
            <p:cNvSpPr/>
            <p:nvPr/>
          </p:nvSpPr>
          <p:spPr>
            <a:xfrm>
              <a:off x="0" y="0"/>
              <a:ext cx="10692638" cy="390779"/>
            </a:xfrm>
            <a:custGeom>
              <a:avLst/>
              <a:gdLst/>
              <a:ahLst/>
              <a:cxnLst/>
              <a:rect l="l" t="t" r="r" b="b"/>
              <a:pathLst>
                <a:path w="10692638" h="390779">
                  <a:moveTo>
                    <a:pt x="0" y="165100"/>
                  </a:moveTo>
                  <a:cubicBezTo>
                    <a:pt x="0" y="73787"/>
                    <a:pt x="76454" y="0"/>
                    <a:pt x="170307" y="0"/>
                  </a:cubicBezTo>
                  <a:lnTo>
                    <a:pt x="10522331" y="0"/>
                  </a:lnTo>
                  <a:lnTo>
                    <a:pt x="10522331" y="6350"/>
                  </a:lnTo>
                  <a:lnTo>
                    <a:pt x="10522331" y="0"/>
                  </a:lnTo>
                  <a:cubicBezTo>
                    <a:pt x="10616185" y="0"/>
                    <a:pt x="10692638" y="73787"/>
                    <a:pt x="10692638" y="165100"/>
                  </a:cubicBezTo>
                  <a:lnTo>
                    <a:pt x="10686288" y="165100"/>
                  </a:lnTo>
                  <a:lnTo>
                    <a:pt x="10692638" y="165100"/>
                  </a:lnTo>
                  <a:lnTo>
                    <a:pt x="10692638" y="225552"/>
                  </a:lnTo>
                  <a:lnTo>
                    <a:pt x="10686288" y="225552"/>
                  </a:lnTo>
                  <a:lnTo>
                    <a:pt x="10692638" y="225552"/>
                  </a:lnTo>
                  <a:cubicBezTo>
                    <a:pt x="10692638" y="316992"/>
                    <a:pt x="10616185" y="390652"/>
                    <a:pt x="10522331" y="390652"/>
                  </a:cubicBezTo>
                  <a:lnTo>
                    <a:pt x="10522331" y="384302"/>
                  </a:lnTo>
                  <a:lnTo>
                    <a:pt x="10522331" y="390652"/>
                  </a:lnTo>
                  <a:lnTo>
                    <a:pt x="170307" y="390652"/>
                  </a:lnTo>
                  <a:lnTo>
                    <a:pt x="170307" y="384302"/>
                  </a:lnTo>
                  <a:lnTo>
                    <a:pt x="170307" y="390652"/>
                  </a:lnTo>
                  <a:cubicBezTo>
                    <a:pt x="76454" y="390779"/>
                    <a:pt x="0" y="316992"/>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307" y="377952"/>
                  </a:cubicBezTo>
                  <a:lnTo>
                    <a:pt x="10522331" y="377952"/>
                  </a:lnTo>
                  <a:cubicBezTo>
                    <a:pt x="10609580" y="377952"/>
                    <a:pt x="10679938" y="309499"/>
                    <a:pt x="10679938" y="225552"/>
                  </a:cubicBezTo>
                  <a:lnTo>
                    <a:pt x="10679938" y="165100"/>
                  </a:lnTo>
                  <a:cubicBezTo>
                    <a:pt x="10679938" y="81153"/>
                    <a:pt x="10609580" y="12700"/>
                    <a:pt x="10522331" y="12700"/>
                  </a:cubicBezTo>
                  <a:lnTo>
                    <a:pt x="170307" y="12700"/>
                  </a:lnTo>
                  <a:lnTo>
                    <a:pt x="170307" y="6350"/>
                  </a:lnTo>
                  <a:lnTo>
                    <a:pt x="170307" y="12700"/>
                  </a:lnTo>
                  <a:cubicBezTo>
                    <a:pt x="83058" y="12700"/>
                    <a:pt x="12700" y="81153"/>
                    <a:pt x="12700" y="165100"/>
                  </a:cubicBezTo>
                  <a:close/>
                </a:path>
              </a:pathLst>
            </a:custGeom>
            <a:solidFill>
              <a:srgbClr val="C0C1D7"/>
            </a:solidFill>
          </p:spPr>
        </p:sp>
      </p:grpSp>
      <p:grpSp>
        <p:nvGrpSpPr>
          <p:cNvPr id="73" name="Group 8">
            <a:extLst>
              <a:ext uri="{FF2B5EF4-FFF2-40B4-BE49-F238E27FC236}">
                <a16:creationId xmlns:a16="http://schemas.microsoft.com/office/drawing/2014/main" id="{AB73F163-45A2-5D7D-2099-7685CEF2F1CD}"/>
              </a:ext>
            </a:extLst>
          </p:cNvPr>
          <p:cNvGrpSpPr/>
          <p:nvPr/>
        </p:nvGrpSpPr>
        <p:grpSpPr>
          <a:xfrm>
            <a:off x="412170" y="4544516"/>
            <a:ext cx="5398955" cy="114052"/>
            <a:chOff x="0" y="0"/>
            <a:chExt cx="10692607" cy="390723"/>
          </a:xfrm>
        </p:grpSpPr>
        <p:sp>
          <p:nvSpPr>
            <p:cNvPr id="74" name="Freeform 9">
              <a:extLst>
                <a:ext uri="{FF2B5EF4-FFF2-40B4-BE49-F238E27FC236}">
                  <a16:creationId xmlns:a16="http://schemas.microsoft.com/office/drawing/2014/main" id="{903D2185-1F24-26A6-3E3E-895AAE3BB92C}"/>
                </a:ext>
              </a:extLst>
            </p:cNvPr>
            <p:cNvSpPr/>
            <p:nvPr/>
          </p:nvSpPr>
          <p:spPr>
            <a:xfrm>
              <a:off x="6350" y="6350"/>
              <a:ext cx="10679938" cy="378079"/>
            </a:xfrm>
            <a:custGeom>
              <a:avLst/>
              <a:gdLst/>
              <a:ahLst/>
              <a:cxnLst/>
              <a:rect l="l" t="t" r="r" b="b"/>
              <a:pathLst>
                <a:path w="10679938" h="378079">
                  <a:moveTo>
                    <a:pt x="0" y="158750"/>
                  </a:moveTo>
                  <a:cubicBezTo>
                    <a:pt x="0" y="71120"/>
                    <a:pt x="73406" y="0"/>
                    <a:pt x="163957" y="0"/>
                  </a:cubicBezTo>
                  <a:lnTo>
                    <a:pt x="10515981" y="0"/>
                  </a:lnTo>
                  <a:cubicBezTo>
                    <a:pt x="10606532" y="0"/>
                    <a:pt x="10679938" y="71120"/>
                    <a:pt x="10679938" y="158750"/>
                  </a:cubicBezTo>
                  <a:lnTo>
                    <a:pt x="10679938" y="219202"/>
                  </a:lnTo>
                  <a:cubicBezTo>
                    <a:pt x="10679938" y="306832"/>
                    <a:pt x="10606532" y="377952"/>
                    <a:pt x="10515981" y="377952"/>
                  </a:cubicBezTo>
                  <a:lnTo>
                    <a:pt x="163957" y="377952"/>
                  </a:lnTo>
                  <a:cubicBezTo>
                    <a:pt x="73406" y="378079"/>
                    <a:pt x="0" y="306959"/>
                    <a:pt x="0" y="219202"/>
                  </a:cubicBezTo>
                  <a:close/>
                </a:path>
              </a:pathLst>
            </a:custGeom>
            <a:solidFill>
              <a:srgbClr val="DADBF1"/>
            </a:solidFill>
          </p:spPr>
        </p:sp>
        <p:sp>
          <p:nvSpPr>
            <p:cNvPr id="75" name="Freeform 10">
              <a:extLst>
                <a:ext uri="{FF2B5EF4-FFF2-40B4-BE49-F238E27FC236}">
                  <a16:creationId xmlns:a16="http://schemas.microsoft.com/office/drawing/2014/main" id="{479783B9-6426-2147-FB9C-BE53DCBD50CF}"/>
                </a:ext>
              </a:extLst>
            </p:cNvPr>
            <p:cNvSpPr/>
            <p:nvPr/>
          </p:nvSpPr>
          <p:spPr>
            <a:xfrm>
              <a:off x="0" y="0"/>
              <a:ext cx="10692638" cy="390779"/>
            </a:xfrm>
            <a:custGeom>
              <a:avLst/>
              <a:gdLst/>
              <a:ahLst/>
              <a:cxnLst/>
              <a:rect l="l" t="t" r="r" b="b"/>
              <a:pathLst>
                <a:path w="10692638" h="390779">
                  <a:moveTo>
                    <a:pt x="0" y="165100"/>
                  </a:moveTo>
                  <a:cubicBezTo>
                    <a:pt x="0" y="73787"/>
                    <a:pt x="76454" y="0"/>
                    <a:pt x="170307" y="0"/>
                  </a:cubicBezTo>
                  <a:lnTo>
                    <a:pt x="10522331" y="0"/>
                  </a:lnTo>
                  <a:lnTo>
                    <a:pt x="10522331" y="6350"/>
                  </a:lnTo>
                  <a:lnTo>
                    <a:pt x="10522331" y="0"/>
                  </a:lnTo>
                  <a:cubicBezTo>
                    <a:pt x="10616185" y="0"/>
                    <a:pt x="10692638" y="73787"/>
                    <a:pt x="10692638" y="165100"/>
                  </a:cubicBezTo>
                  <a:lnTo>
                    <a:pt x="10686288" y="165100"/>
                  </a:lnTo>
                  <a:lnTo>
                    <a:pt x="10692638" y="165100"/>
                  </a:lnTo>
                  <a:lnTo>
                    <a:pt x="10692638" y="225552"/>
                  </a:lnTo>
                  <a:lnTo>
                    <a:pt x="10686288" y="225552"/>
                  </a:lnTo>
                  <a:lnTo>
                    <a:pt x="10692638" y="225552"/>
                  </a:lnTo>
                  <a:cubicBezTo>
                    <a:pt x="10692638" y="316992"/>
                    <a:pt x="10616185" y="390652"/>
                    <a:pt x="10522331" y="390652"/>
                  </a:cubicBezTo>
                  <a:lnTo>
                    <a:pt x="10522331" y="384302"/>
                  </a:lnTo>
                  <a:lnTo>
                    <a:pt x="10522331" y="390652"/>
                  </a:lnTo>
                  <a:lnTo>
                    <a:pt x="170307" y="390652"/>
                  </a:lnTo>
                  <a:lnTo>
                    <a:pt x="170307" y="384302"/>
                  </a:lnTo>
                  <a:lnTo>
                    <a:pt x="170307" y="390652"/>
                  </a:lnTo>
                  <a:cubicBezTo>
                    <a:pt x="76454" y="390779"/>
                    <a:pt x="0" y="316992"/>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307" y="377952"/>
                  </a:cubicBezTo>
                  <a:lnTo>
                    <a:pt x="10522331" y="377952"/>
                  </a:lnTo>
                  <a:cubicBezTo>
                    <a:pt x="10609580" y="377952"/>
                    <a:pt x="10679938" y="309499"/>
                    <a:pt x="10679938" y="225552"/>
                  </a:cubicBezTo>
                  <a:lnTo>
                    <a:pt x="10679938" y="165100"/>
                  </a:lnTo>
                  <a:cubicBezTo>
                    <a:pt x="10679938" y="81153"/>
                    <a:pt x="10609580" y="12700"/>
                    <a:pt x="10522331" y="12700"/>
                  </a:cubicBezTo>
                  <a:lnTo>
                    <a:pt x="170307" y="12700"/>
                  </a:lnTo>
                  <a:lnTo>
                    <a:pt x="170307" y="6350"/>
                  </a:lnTo>
                  <a:lnTo>
                    <a:pt x="170307" y="12700"/>
                  </a:lnTo>
                  <a:cubicBezTo>
                    <a:pt x="83058" y="12700"/>
                    <a:pt x="12700" y="81153"/>
                    <a:pt x="12700" y="165100"/>
                  </a:cubicBezTo>
                  <a:close/>
                </a:path>
              </a:pathLst>
            </a:custGeom>
            <a:solidFill>
              <a:srgbClr val="C0C1D7"/>
            </a:solidFill>
          </p:spPr>
        </p:sp>
      </p:grpSp>
      <p:grpSp>
        <p:nvGrpSpPr>
          <p:cNvPr id="76" name="Group 8">
            <a:extLst>
              <a:ext uri="{FF2B5EF4-FFF2-40B4-BE49-F238E27FC236}">
                <a16:creationId xmlns:a16="http://schemas.microsoft.com/office/drawing/2014/main" id="{669134E2-CACA-DEE2-AC1D-D49C2E6B9A41}"/>
              </a:ext>
            </a:extLst>
          </p:cNvPr>
          <p:cNvGrpSpPr/>
          <p:nvPr/>
        </p:nvGrpSpPr>
        <p:grpSpPr>
          <a:xfrm>
            <a:off x="6190104" y="2704299"/>
            <a:ext cx="5589216" cy="114052"/>
            <a:chOff x="0" y="0"/>
            <a:chExt cx="10692607" cy="390723"/>
          </a:xfrm>
        </p:grpSpPr>
        <p:sp>
          <p:nvSpPr>
            <p:cNvPr id="77" name="Freeform 9">
              <a:extLst>
                <a:ext uri="{FF2B5EF4-FFF2-40B4-BE49-F238E27FC236}">
                  <a16:creationId xmlns:a16="http://schemas.microsoft.com/office/drawing/2014/main" id="{CA0C758A-086C-A0D9-0F5A-3541C0164713}"/>
                </a:ext>
              </a:extLst>
            </p:cNvPr>
            <p:cNvSpPr/>
            <p:nvPr/>
          </p:nvSpPr>
          <p:spPr>
            <a:xfrm>
              <a:off x="6350" y="6350"/>
              <a:ext cx="10679938" cy="378079"/>
            </a:xfrm>
            <a:custGeom>
              <a:avLst/>
              <a:gdLst/>
              <a:ahLst/>
              <a:cxnLst/>
              <a:rect l="l" t="t" r="r" b="b"/>
              <a:pathLst>
                <a:path w="10679938" h="378079">
                  <a:moveTo>
                    <a:pt x="0" y="158750"/>
                  </a:moveTo>
                  <a:cubicBezTo>
                    <a:pt x="0" y="71120"/>
                    <a:pt x="73406" y="0"/>
                    <a:pt x="163957" y="0"/>
                  </a:cubicBezTo>
                  <a:lnTo>
                    <a:pt x="10515981" y="0"/>
                  </a:lnTo>
                  <a:cubicBezTo>
                    <a:pt x="10606532" y="0"/>
                    <a:pt x="10679938" y="71120"/>
                    <a:pt x="10679938" y="158750"/>
                  </a:cubicBezTo>
                  <a:lnTo>
                    <a:pt x="10679938" y="219202"/>
                  </a:lnTo>
                  <a:cubicBezTo>
                    <a:pt x="10679938" y="306832"/>
                    <a:pt x="10606532" y="377952"/>
                    <a:pt x="10515981" y="377952"/>
                  </a:cubicBezTo>
                  <a:lnTo>
                    <a:pt x="163957" y="377952"/>
                  </a:lnTo>
                  <a:cubicBezTo>
                    <a:pt x="73406" y="378079"/>
                    <a:pt x="0" y="306959"/>
                    <a:pt x="0" y="219202"/>
                  </a:cubicBezTo>
                  <a:close/>
                </a:path>
              </a:pathLst>
            </a:custGeom>
            <a:solidFill>
              <a:srgbClr val="DADBF1"/>
            </a:solidFill>
          </p:spPr>
        </p:sp>
        <p:sp>
          <p:nvSpPr>
            <p:cNvPr id="78" name="Freeform 10">
              <a:extLst>
                <a:ext uri="{FF2B5EF4-FFF2-40B4-BE49-F238E27FC236}">
                  <a16:creationId xmlns:a16="http://schemas.microsoft.com/office/drawing/2014/main" id="{D1A0FF0D-CF3C-93EF-B506-1FCA59B0065E}"/>
                </a:ext>
              </a:extLst>
            </p:cNvPr>
            <p:cNvSpPr/>
            <p:nvPr/>
          </p:nvSpPr>
          <p:spPr>
            <a:xfrm>
              <a:off x="0" y="0"/>
              <a:ext cx="10692638" cy="390779"/>
            </a:xfrm>
            <a:custGeom>
              <a:avLst/>
              <a:gdLst/>
              <a:ahLst/>
              <a:cxnLst/>
              <a:rect l="l" t="t" r="r" b="b"/>
              <a:pathLst>
                <a:path w="10692638" h="390779">
                  <a:moveTo>
                    <a:pt x="0" y="165100"/>
                  </a:moveTo>
                  <a:cubicBezTo>
                    <a:pt x="0" y="73787"/>
                    <a:pt x="76454" y="0"/>
                    <a:pt x="170307" y="0"/>
                  </a:cubicBezTo>
                  <a:lnTo>
                    <a:pt x="10522331" y="0"/>
                  </a:lnTo>
                  <a:lnTo>
                    <a:pt x="10522331" y="6350"/>
                  </a:lnTo>
                  <a:lnTo>
                    <a:pt x="10522331" y="0"/>
                  </a:lnTo>
                  <a:cubicBezTo>
                    <a:pt x="10616185" y="0"/>
                    <a:pt x="10692638" y="73787"/>
                    <a:pt x="10692638" y="165100"/>
                  </a:cubicBezTo>
                  <a:lnTo>
                    <a:pt x="10686288" y="165100"/>
                  </a:lnTo>
                  <a:lnTo>
                    <a:pt x="10692638" y="165100"/>
                  </a:lnTo>
                  <a:lnTo>
                    <a:pt x="10692638" y="225552"/>
                  </a:lnTo>
                  <a:lnTo>
                    <a:pt x="10686288" y="225552"/>
                  </a:lnTo>
                  <a:lnTo>
                    <a:pt x="10692638" y="225552"/>
                  </a:lnTo>
                  <a:cubicBezTo>
                    <a:pt x="10692638" y="316992"/>
                    <a:pt x="10616185" y="390652"/>
                    <a:pt x="10522331" y="390652"/>
                  </a:cubicBezTo>
                  <a:lnTo>
                    <a:pt x="10522331" y="384302"/>
                  </a:lnTo>
                  <a:lnTo>
                    <a:pt x="10522331" y="390652"/>
                  </a:lnTo>
                  <a:lnTo>
                    <a:pt x="170307" y="390652"/>
                  </a:lnTo>
                  <a:lnTo>
                    <a:pt x="170307" y="384302"/>
                  </a:lnTo>
                  <a:lnTo>
                    <a:pt x="170307" y="390652"/>
                  </a:lnTo>
                  <a:cubicBezTo>
                    <a:pt x="76454" y="390779"/>
                    <a:pt x="0" y="316992"/>
                    <a:pt x="0" y="225552"/>
                  </a:cubicBezTo>
                  <a:lnTo>
                    <a:pt x="0" y="165100"/>
                  </a:lnTo>
                  <a:lnTo>
                    <a:pt x="6350" y="165100"/>
                  </a:lnTo>
                  <a:lnTo>
                    <a:pt x="0" y="165100"/>
                  </a:lnTo>
                  <a:moveTo>
                    <a:pt x="12700" y="165100"/>
                  </a:moveTo>
                  <a:lnTo>
                    <a:pt x="12700" y="225552"/>
                  </a:lnTo>
                  <a:lnTo>
                    <a:pt x="6350" y="225552"/>
                  </a:lnTo>
                  <a:lnTo>
                    <a:pt x="12700" y="225552"/>
                  </a:lnTo>
                  <a:cubicBezTo>
                    <a:pt x="12700" y="309499"/>
                    <a:pt x="83058" y="377952"/>
                    <a:pt x="170307" y="377952"/>
                  </a:cubicBezTo>
                  <a:lnTo>
                    <a:pt x="10522331" y="377952"/>
                  </a:lnTo>
                  <a:cubicBezTo>
                    <a:pt x="10609580" y="377952"/>
                    <a:pt x="10679938" y="309499"/>
                    <a:pt x="10679938" y="225552"/>
                  </a:cubicBezTo>
                  <a:lnTo>
                    <a:pt x="10679938" y="165100"/>
                  </a:lnTo>
                  <a:cubicBezTo>
                    <a:pt x="10679938" y="81153"/>
                    <a:pt x="10609580" y="12700"/>
                    <a:pt x="10522331" y="12700"/>
                  </a:cubicBezTo>
                  <a:lnTo>
                    <a:pt x="170307" y="12700"/>
                  </a:lnTo>
                  <a:lnTo>
                    <a:pt x="170307" y="6350"/>
                  </a:lnTo>
                  <a:lnTo>
                    <a:pt x="170307" y="12700"/>
                  </a:lnTo>
                  <a:cubicBezTo>
                    <a:pt x="83058" y="12700"/>
                    <a:pt x="12700" y="81153"/>
                    <a:pt x="12700" y="165100"/>
                  </a:cubicBezTo>
                  <a:close/>
                </a:path>
              </a:pathLst>
            </a:custGeom>
            <a:solidFill>
              <a:srgbClr val="C0C1D7"/>
            </a:solidFill>
          </p:spPr>
        </p:sp>
      </p:grpSp>
      <p:sp>
        <p:nvSpPr>
          <p:cNvPr id="82" name="TextBox 11">
            <a:extLst>
              <a:ext uri="{FF2B5EF4-FFF2-40B4-BE49-F238E27FC236}">
                <a16:creationId xmlns:a16="http://schemas.microsoft.com/office/drawing/2014/main" id="{DD2BF8D7-333F-8DC3-6C86-D2D00B537B8A}"/>
              </a:ext>
            </a:extLst>
          </p:cNvPr>
          <p:cNvSpPr txBox="1"/>
          <p:nvPr/>
        </p:nvSpPr>
        <p:spPr>
          <a:xfrm>
            <a:off x="650848" y="2933558"/>
            <a:ext cx="3868042"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Device (APK) Analysis</a:t>
            </a:r>
          </a:p>
        </p:txBody>
      </p:sp>
      <p:sp>
        <p:nvSpPr>
          <p:cNvPr id="83" name="TextBox 16">
            <a:extLst>
              <a:ext uri="{FF2B5EF4-FFF2-40B4-BE49-F238E27FC236}">
                <a16:creationId xmlns:a16="http://schemas.microsoft.com/office/drawing/2014/main" id="{DA1E38AF-09EF-2F2E-2F4B-1EE8F4EB7D42}"/>
              </a:ext>
            </a:extLst>
          </p:cNvPr>
          <p:cNvSpPr txBox="1"/>
          <p:nvPr/>
        </p:nvSpPr>
        <p:spPr>
          <a:xfrm>
            <a:off x="6472675" y="2933558"/>
            <a:ext cx="4133552"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Transaction Anomaly AI</a:t>
            </a:r>
          </a:p>
        </p:txBody>
      </p:sp>
      <p:sp>
        <p:nvSpPr>
          <p:cNvPr id="84" name="TextBox 21">
            <a:extLst>
              <a:ext uri="{FF2B5EF4-FFF2-40B4-BE49-F238E27FC236}">
                <a16:creationId xmlns:a16="http://schemas.microsoft.com/office/drawing/2014/main" id="{B7F0A7A2-F701-C000-6571-332D63C244EA}"/>
              </a:ext>
            </a:extLst>
          </p:cNvPr>
          <p:cNvSpPr txBox="1"/>
          <p:nvPr/>
        </p:nvSpPr>
        <p:spPr>
          <a:xfrm>
            <a:off x="648121" y="4791551"/>
            <a:ext cx="3544044"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Laundering Graph</a:t>
            </a:r>
          </a:p>
        </p:txBody>
      </p:sp>
      <p:sp>
        <p:nvSpPr>
          <p:cNvPr id="85" name="TextBox 26">
            <a:extLst>
              <a:ext uri="{FF2B5EF4-FFF2-40B4-BE49-F238E27FC236}">
                <a16:creationId xmlns:a16="http://schemas.microsoft.com/office/drawing/2014/main" id="{49198AD6-84B4-FF7C-0DC3-55740831F1A7}"/>
              </a:ext>
            </a:extLst>
          </p:cNvPr>
          <p:cNvSpPr txBox="1"/>
          <p:nvPr/>
        </p:nvSpPr>
        <p:spPr>
          <a:xfrm>
            <a:off x="6472675" y="4791551"/>
            <a:ext cx="3544044"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Attribution Layer</a:t>
            </a:r>
          </a:p>
        </p:txBody>
      </p:sp>
      <p:sp>
        <p:nvSpPr>
          <p:cNvPr id="89" name="TextBox 12">
            <a:extLst>
              <a:ext uri="{FF2B5EF4-FFF2-40B4-BE49-F238E27FC236}">
                <a16:creationId xmlns:a16="http://schemas.microsoft.com/office/drawing/2014/main" id="{C9D39FEF-2B74-CF42-FA47-660D86FA7CD6}"/>
              </a:ext>
            </a:extLst>
          </p:cNvPr>
          <p:cNvSpPr txBox="1"/>
          <p:nvPr/>
        </p:nvSpPr>
        <p:spPr>
          <a:xfrm>
            <a:off x="650848" y="3356248"/>
            <a:ext cx="5157566" cy="1131592"/>
          </a:xfrm>
          <a:prstGeom prst="rect">
            <a:avLst/>
          </a:prstGeom>
        </p:spPr>
        <p:txBody>
          <a:bodyPr wrap="square" lIns="0" tIns="0" rIns="0" bIns="0" rtlCol="0" anchor="t">
            <a:spAutoFit/>
          </a:bodyPr>
          <a:lstStyle/>
          <a:p>
            <a:pPr algn="l">
              <a:lnSpc>
                <a:spcPct val="150000"/>
              </a:lnSpc>
            </a:pPr>
            <a:r>
              <a:rPr lang="en-US" sz="1600" dirty="0">
                <a:solidFill>
                  <a:srgbClr val="272525"/>
                </a:solidFill>
                <a:latin typeface="Inter"/>
                <a:ea typeface="Inter"/>
                <a:cs typeface="Inter"/>
                <a:sym typeface="Inter"/>
              </a:rPr>
              <a:t>Identifies malicious applications on the user's device. </a:t>
            </a:r>
          </a:p>
          <a:p>
            <a:pPr algn="l">
              <a:lnSpc>
                <a:spcPct val="150000"/>
              </a:lnSpc>
            </a:pPr>
            <a:r>
              <a:rPr lang="en-US" sz="1600" dirty="0">
                <a:solidFill>
                  <a:srgbClr val="272525"/>
                </a:solidFill>
                <a:latin typeface="Inter"/>
                <a:ea typeface="Inter"/>
                <a:cs typeface="Inter"/>
                <a:sym typeface="Inter"/>
              </a:rPr>
              <a:t>Or can be identified by uploading it to a dashboard </a:t>
            </a:r>
          </a:p>
          <a:p>
            <a:pPr algn="l">
              <a:lnSpc>
                <a:spcPts val="3562"/>
              </a:lnSpc>
            </a:pPr>
            <a:endParaRPr lang="en-US" sz="1600" dirty="0">
              <a:solidFill>
                <a:srgbClr val="272525"/>
              </a:solidFill>
              <a:latin typeface="Inter"/>
              <a:ea typeface="Inter"/>
              <a:cs typeface="Inter"/>
              <a:sym typeface="Inter"/>
            </a:endParaRPr>
          </a:p>
        </p:txBody>
      </p:sp>
      <p:sp>
        <p:nvSpPr>
          <p:cNvPr id="90" name="TextBox 17">
            <a:extLst>
              <a:ext uri="{FF2B5EF4-FFF2-40B4-BE49-F238E27FC236}">
                <a16:creationId xmlns:a16="http://schemas.microsoft.com/office/drawing/2014/main" id="{F8A6CAA7-5115-CF34-5D03-1A4151F8C754}"/>
              </a:ext>
            </a:extLst>
          </p:cNvPr>
          <p:cNvSpPr txBox="1"/>
          <p:nvPr/>
        </p:nvSpPr>
        <p:spPr>
          <a:xfrm>
            <a:off x="6472675" y="3328984"/>
            <a:ext cx="4632309" cy="854593"/>
          </a:xfrm>
          <a:prstGeom prst="rect">
            <a:avLst/>
          </a:prstGeom>
        </p:spPr>
        <p:txBody>
          <a:bodyPr wrap="square" lIns="0" tIns="0" rIns="0" bIns="0" rtlCol="0" anchor="t">
            <a:spAutoFit/>
          </a:bodyPr>
          <a:lstStyle/>
          <a:p>
            <a:pPr algn="l">
              <a:lnSpc>
                <a:spcPts val="3562"/>
              </a:lnSpc>
            </a:pPr>
            <a:r>
              <a:rPr lang="en-US" sz="1600" dirty="0">
                <a:solidFill>
                  <a:srgbClr val="272525"/>
                </a:solidFill>
                <a:latin typeface="Inter"/>
                <a:ea typeface="Inter"/>
                <a:cs typeface="Inter"/>
                <a:sym typeface="Inter"/>
              </a:rPr>
              <a:t>Detects suspicious and fraudulent transaction patterns in real-time.</a:t>
            </a:r>
          </a:p>
        </p:txBody>
      </p:sp>
      <p:sp>
        <p:nvSpPr>
          <p:cNvPr id="91" name="TextBox 22">
            <a:extLst>
              <a:ext uri="{FF2B5EF4-FFF2-40B4-BE49-F238E27FC236}">
                <a16:creationId xmlns:a16="http://schemas.microsoft.com/office/drawing/2014/main" id="{55B8567E-5382-EAB7-89E6-442BA8E715D0}"/>
              </a:ext>
            </a:extLst>
          </p:cNvPr>
          <p:cNvSpPr txBox="1"/>
          <p:nvPr/>
        </p:nvSpPr>
        <p:spPr>
          <a:xfrm>
            <a:off x="648121" y="5290701"/>
            <a:ext cx="5099434" cy="854593"/>
          </a:xfrm>
          <a:prstGeom prst="rect">
            <a:avLst/>
          </a:prstGeom>
        </p:spPr>
        <p:txBody>
          <a:bodyPr wrap="square" lIns="0" tIns="0" rIns="0" bIns="0" rtlCol="0" anchor="t">
            <a:spAutoFit/>
          </a:bodyPr>
          <a:lstStyle/>
          <a:p>
            <a:pPr algn="l">
              <a:lnSpc>
                <a:spcPts val="3562"/>
              </a:lnSpc>
            </a:pPr>
            <a:r>
              <a:rPr lang="en-US" sz="1600" dirty="0">
                <a:solidFill>
                  <a:srgbClr val="272525"/>
                </a:solidFill>
                <a:latin typeface="Inter"/>
                <a:ea typeface="Inter"/>
                <a:cs typeface="Inter"/>
                <a:sym typeface="Inter"/>
              </a:rPr>
              <a:t>Traces the flow of illicit funds through complex networks</a:t>
            </a:r>
          </a:p>
          <a:p>
            <a:pPr algn="l">
              <a:lnSpc>
                <a:spcPts val="3562"/>
              </a:lnSpc>
            </a:pPr>
            <a:r>
              <a:rPr lang="en-US" sz="1600" dirty="0">
                <a:solidFill>
                  <a:srgbClr val="272525"/>
                </a:solidFill>
                <a:latin typeface="Inter"/>
                <a:ea typeface="Inter"/>
                <a:cs typeface="Inter"/>
                <a:sym typeface="Inter"/>
              </a:rPr>
              <a:t>and file the mule accounts.</a:t>
            </a:r>
          </a:p>
        </p:txBody>
      </p:sp>
      <p:sp>
        <p:nvSpPr>
          <p:cNvPr id="92" name="TextBox 27">
            <a:extLst>
              <a:ext uri="{FF2B5EF4-FFF2-40B4-BE49-F238E27FC236}">
                <a16:creationId xmlns:a16="http://schemas.microsoft.com/office/drawing/2014/main" id="{6FBFCDDB-B0D8-6AF0-B475-2A92587FEB76}"/>
              </a:ext>
            </a:extLst>
          </p:cNvPr>
          <p:cNvSpPr txBox="1"/>
          <p:nvPr/>
        </p:nvSpPr>
        <p:spPr>
          <a:xfrm>
            <a:off x="6472675" y="5337124"/>
            <a:ext cx="4898332" cy="1069780"/>
          </a:xfrm>
          <a:prstGeom prst="rect">
            <a:avLst/>
          </a:prstGeom>
        </p:spPr>
        <p:txBody>
          <a:bodyPr wrap="square" lIns="0" tIns="0" rIns="0" bIns="0" rtlCol="0" anchor="t">
            <a:spAutoFit/>
          </a:bodyPr>
          <a:lstStyle/>
          <a:p>
            <a:pPr algn="l">
              <a:lnSpc>
                <a:spcPct val="150000"/>
              </a:lnSpc>
            </a:pPr>
            <a:r>
              <a:rPr lang="en-US" sz="1600" dirty="0">
                <a:solidFill>
                  <a:srgbClr val="272525"/>
                </a:solidFill>
                <a:latin typeface="Inter"/>
                <a:ea typeface="Inter"/>
                <a:cs typeface="Inter"/>
                <a:sym typeface="Inter"/>
              </a:rPr>
              <a:t>Pinpoints criminal actors and their networks for law enforcement.  Which helps the police department </a:t>
            </a:r>
          </a:p>
          <a:p>
            <a:pPr algn="l">
              <a:lnSpc>
                <a:spcPct val="150000"/>
              </a:lnSpc>
            </a:pPr>
            <a:r>
              <a:rPr lang="en-US" sz="1600" dirty="0">
                <a:solidFill>
                  <a:srgbClr val="272525"/>
                </a:solidFill>
                <a:latin typeface="Inter"/>
                <a:ea typeface="Inter"/>
                <a:cs typeface="Inter"/>
                <a:sym typeface="Inter"/>
              </a:rPr>
              <a:t>to catch the culprit.</a:t>
            </a:r>
          </a:p>
        </p:txBody>
      </p:sp>
    </p:spTree>
    <p:extLst>
      <p:ext uri="{BB962C8B-B14F-4D97-AF65-F5344CB8AC3E}">
        <p14:creationId xmlns:p14="http://schemas.microsoft.com/office/powerpoint/2010/main" val="215096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88467D03-292F-1F0D-0476-63CAB440F8A1}"/>
              </a:ext>
            </a:extLst>
          </p:cNvPr>
          <p:cNvSpPr/>
          <p:nvPr/>
        </p:nvSpPr>
        <p:spPr>
          <a:xfrm>
            <a:off x="1450925" y="1557640"/>
            <a:ext cx="9290149" cy="4580167"/>
          </a:xfrm>
          <a:custGeom>
            <a:avLst/>
            <a:gdLst/>
            <a:ahLst/>
            <a:cxnLst/>
            <a:rect l="l" t="t" r="r" b="b"/>
            <a:pathLst>
              <a:path w="16323292" h="9243064">
                <a:moveTo>
                  <a:pt x="0" y="0"/>
                </a:moveTo>
                <a:lnTo>
                  <a:pt x="16323292" y="0"/>
                </a:lnTo>
                <a:lnTo>
                  <a:pt x="16323292" y="9243064"/>
                </a:lnTo>
                <a:lnTo>
                  <a:pt x="0" y="9243064"/>
                </a:lnTo>
                <a:lnTo>
                  <a:pt x="0" y="0"/>
                </a:lnTo>
                <a:close/>
              </a:path>
            </a:pathLst>
          </a:custGeom>
          <a:blipFill>
            <a:blip r:embed="rId2"/>
            <a:stretch>
              <a:fillRect/>
            </a:stretch>
          </a:blipFill>
        </p:spPr>
        <p:txBody>
          <a:bodyPr/>
          <a:lstStyle/>
          <a:p>
            <a:endParaRPr lang="en-IN" dirty="0"/>
          </a:p>
        </p:txBody>
      </p:sp>
      <p:sp>
        <p:nvSpPr>
          <p:cNvPr id="5" name="TextBox 7">
            <a:extLst>
              <a:ext uri="{FF2B5EF4-FFF2-40B4-BE49-F238E27FC236}">
                <a16:creationId xmlns:a16="http://schemas.microsoft.com/office/drawing/2014/main" id="{692FE928-7B9A-7DC9-172C-193507D44E39}"/>
              </a:ext>
            </a:extLst>
          </p:cNvPr>
          <p:cNvSpPr txBox="1"/>
          <p:nvPr/>
        </p:nvSpPr>
        <p:spPr>
          <a:xfrm>
            <a:off x="366628" y="239258"/>
            <a:ext cx="8190011" cy="974434"/>
          </a:xfrm>
          <a:prstGeom prst="rect">
            <a:avLst/>
          </a:prstGeom>
        </p:spPr>
        <p:txBody>
          <a:bodyPr wrap="square" lIns="0" tIns="0" rIns="0" bIns="0" rtlCol="0" anchor="t">
            <a:spAutoFit/>
          </a:bodyPr>
          <a:lstStyle/>
          <a:p>
            <a:pPr algn="l">
              <a:lnSpc>
                <a:spcPts val="4062"/>
              </a:lnSpc>
            </a:pPr>
            <a:r>
              <a:rPr lang="en-US" sz="3200" b="1" dirty="0">
                <a:solidFill>
                  <a:srgbClr val="000000"/>
                </a:solidFill>
                <a:latin typeface="Inter Bold"/>
                <a:ea typeface="Inter Bold"/>
                <a:cs typeface="Inter Bold"/>
                <a:sym typeface="Inter Bold"/>
              </a:rPr>
              <a:t>Transaction Graph Example </a:t>
            </a:r>
          </a:p>
          <a:p>
            <a:pPr algn="l">
              <a:lnSpc>
                <a:spcPts val="4062"/>
              </a:lnSpc>
            </a:pPr>
            <a:r>
              <a:rPr lang="en-US" sz="1600" b="1" dirty="0">
                <a:solidFill>
                  <a:srgbClr val="000000"/>
                </a:solidFill>
                <a:latin typeface="Inter Bold"/>
                <a:ea typeface="Inter Bold"/>
                <a:cs typeface="Inter Bold"/>
                <a:sym typeface="Inter Bold"/>
              </a:rPr>
              <a:t>(For tracking Suspicious transactions and Money laundering system)</a:t>
            </a:r>
          </a:p>
        </p:txBody>
      </p:sp>
      <p:cxnSp>
        <p:nvCxnSpPr>
          <p:cNvPr id="8" name="Straight Arrow Connector 7">
            <a:extLst>
              <a:ext uri="{FF2B5EF4-FFF2-40B4-BE49-F238E27FC236}">
                <a16:creationId xmlns:a16="http://schemas.microsoft.com/office/drawing/2014/main" id="{A38CAEEB-7C10-07C8-E836-72B4920E10CA}"/>
              </a:ext>
            </a:extLst>
          </p:cNvPr>
          <p:cNvCxnSpPr>
            <a:cxnSpLocks/>
          </p:cNvCxnSpPr>
          <p:nvPr/>
        </p:nvCxnSpPr>
        <p:spPr>
          <a:xfrm flipH="1">
            <a:off x="9611895" y="5076871"/>
            <a:ext cx="6853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2D97408-60B8-07FC-FCF1-71D160A02103}"/>
              </a:ext>
            </a:extLst>
          </p:cNvPr>
          <p:cNvCxnSpPr>
            <a:cxnSpLocks/>
          </p:cNvCxnSpPr>
          <p:nvPr/>
        </p:nvCxnSpPr>
        <p:spPr>
          <a:xfrm flipH="1">
            <a:off x="9301384" y="5671367"/>
            <a:ext cx="1015247" cy="9549"/>
          </a:xfrm>
          <a:prstGeom prst="straightConnector1">
            <a:avLst/>
          </a:prstGeom>
          <a:ln>
            <a:solidFill>
              <a:schemeClr val="tx1">
                <a:lumMod val="95000"/>
                <a:lumOff val="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23D4F69-7B8C-F71F-9745-C02C5EFD5396}"/>
              </a:ext>
            </a:extLst>
          </p:cNvPr>
          <p:cNvCxnSpPr>
            <a:cxnSpLocks/>
          </p:cNvCxnSpPr>
          <p:nvPr/>
        </p:nvCxnSpPr>
        <p:spPr>
          <a:xfrm flipH="1">
            <a:off x="9440563" y="6101223"/>
            <a:ext cx="14320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DD670C42-5BDB-5D87-91D1-FDE5020DC13D}"/>
              </a:ext>
            </a:extLst>
          </p:cNvPr>
          <p:cNvSpPr txBox="1"/>
          <p:nvPr/>
        </p:nvSpPr>
        <p:spPr>
          <a:xfrm>
            <a:off x="8333216" y="4897992"/>
            <a:ext cx="2214694" cy="461665"/>
          </a:xfrm>
          <a:prstGeom prst="rect">
            <a:avLst/>
          </a:prstGeom>
          <a:noFill/>
        </p:spPr>
        <p:txBody>
          <a:bodyPr wrap="square" rtlCol="0">
            <a:spAutoFit/>
          </a:bodyPr>
          <a:lstStyle/>
          <a:p>
            <a:r>
              <a:rPr lang="en-US" sz="1200" b="1" dirty="0">
                <a:solidFill>
                  <a:schemeClr val="accent1">
                    <a:lumMod val="50000"/>
                  </a:schemeClr>
                </a:solidFill>
              </a:rPr>
              <a:t>Victims account</a:t>
            </a:r>
          </a:p>
          <a:p>
            <a:r>
              <a:rPr lang="en-US" sz="1200" b="1" dirty="0">
                <a:solidFill>
                  <a:schemeClr val="accent1">
                    <a:lumMod val="50000"/>
                  </a:schemeClr>
                </a:solidFill>
              </a:rPr>
              <a:t>   (outer layer)</a:t>
            </a:r>
            <a:endParaRPr lang="en-IN" sz="1200" b="1" dirty="0">
              <a:solidFill>
                <a:schemeClr val="accent1">
                  <a:lumMod val="50000"/>
                </a:schemeClr>
              </a:solidFill>
            </a:endParaRPr>
          </a:p>
        </p:txBody>
      </p:sp>
      <p:sp>
        <p:nvSpPr>
          <p:cNvPr id="20" name="TextBox 19">
            <a:extLst>
              <a:ext uri="{FF2B5EF4-FFF2-40B4-BE49-F238E27FC236}">
                <a16:creationId xmlns:a16="http://schemas.microsoft.com/office/drawing/2014/main" id="{CA50B8D2-ACFA-B43D-00D6-0AE3A544041C}"/>
              </a:ext>
            </a:extLst>
          </p:cNvPr>
          <p:cNvSpPr txBox="1"/>
          <p:nvPr/>
        </p:nvSpPr>
        <p:spPr>
          <a:xfrm>
            <a:off x="8281381" y="5950767"/>
            <a:ext cx="6094602" cy="461665"/>
          </a:xfrm>
          <a:prstGeom prst="rect">
            <a:avLst/>
          </a:prstGeom>
          <a:noFill/>
        </p:spPr>
        <p:txBody>
          <a:bodyPr wrap="square">
            <a:spAutoFit/>
          </a:bodyPr>
          <a:lstStyle/>
          <a:p>
            <a:r>
              <a:rPr lang="en-US" sz="1200" b="1" dirty="0">
                <a:solidFill>
                  <a:srgbClr val="FF0000"/>
                </a:solidFill>
              </a:rPr>
              <a:t>mule accounts</a:t>
            </a:r>
          </a:p>
          <a:p>
            <a:r>
              <a:rPr lang="en-US" sz="1200" b="1" dirty="0">
                <a:solidFill>
                  <a:srgbClr val="FF0000"/>
                </a:solidFill>
              </a:rPr>
              <a:t> (center zone)</a:t>
            </a:r>
            <a:endParaRPr lang="en-IN" sz="1200" b="1" dirty="0">
              <a:solidFill>
                <a:srgbClr val="FF0000"/>
              </a:solidFill>
            </a:endParaRPr>
          </a:p>
        </p:txBody>
      </p:sp>
      <p:sp>
        <p:nvSpPr>
          <p:cNvPr id="22" name="TextBox 21">
            <a:extLst>
              <a:ext uri="{FF2B5EF4-FFF2-40B4-BE49-F238E27FC236}">
                <a16:creationId xmlns:a16="http://schemas.microsoft.com/office/drawing/2014/main" id="{5AEA088F-4B44-32ED-C6D6-2FD377DA4516}"/>
              </a:ext>
            </a:extLst>
          </p:cNvPr>
          <p:cNvSpPr txBox="1"/>
          <p:nvPr/>
        </p:nvSpPr>
        <p:spPr>
          <a:xfrm>
            <a:off x="7938049" y="5432539"/>
            <a:ext cx="7036524" cy="461665"/>
          </a:xfrm>
          <a:prstGeom prst="rect">
            <a:avLst/>
          </a:prstGeom>
          <a:noFill/>
        </p:spPr>
        <p:txBody>
          <a:bodyPr wrap="square">
            <a:spAutoFit/>
          </a:bodyPr>
          <a:lstStyle/>
          <a:p>
            <a:r>
              <a:rPr lang="en-US" sz="1200" b="1" dirty="0">
                <a:solidFill>
                  <a:schemeClr val="tx1">
                    <a:lumMod val="95000"/>
                    <a:lumOff val="5000"/>
                  </a:schemeClr>
                </a:solidFill>
              </a:rPr>
              <a:t>offshore accounts</a:t>
            </a:r>
          </a:p>
          <a:p>
            <a:r>
              <a:rPr lang="en-US" sz="1200" b="1" dirty="0">
                <a:solidFill>
                  <a:schemeClr val="tx1">
                    <a:lumMod val="95000"/>
                    <a:lumOff val="5000"/>
                  </a:schemeClr>
                </a:solidFill>
              </a:rPr>
              <a:t>    (middle layer)</a:t>
            </a:r>
            <a:endParaRPr lang="en-IN" sz="1200" b="1" dirty="0">
              <a:solidFill>
                <a:schemeClr val="tx1">
                  <a:lumMod val="95000"/>
                  <a:lumOff val="5000"/>
                </a:schemeClr>
              </a:solidFill>
            </a:endParaRPr>
          </a:p>
        </p:txBody>
      </p:sp>
      <p:sp>
        <p:nvSpPr>
          <p:cNvPr id="24" name="Circle: Hollow 23">
            <a:extLst>
              <a:ext uri="{FF2B5EF4-FFF2-40B4-BE49-F238E27FC236}">
                <a16:creationId xmlns:a16="http://schemas.microsoft.com/office/drawing/2014/main" id="{2585AE5D-C373-7791-2F38-4F6A62E2982C}"/>
              </a:ext>
            </a:extLst>
          </p:cNvPr>
          <p:cNvSpPr/>
          <p:nvPr/>
        </p:nvSpPr>
        <p:spPr>
          <a:xfrm>
            <a:off x="10059299" y="4690013"/>
            <a:ext cx="2159725" cy="2032266"/>
          </a:xfrm>
          <a:prstGeom prst="donut">
            <a:avLst>
              <a:gd name="adj" fmla="val 3983"/>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Circle: Hollow 24">
            <a:extLst>
              <a:ext uri="{FF2B5EF4-FFF2-40B4-BE49-F238E27FC236}">
                <a16:creationId xmlns:a16="http://schemas.microsoft.com/office/drawing/2014/main" id="{AC73EAE8-1B04-2C34-11C4-AEF3E99F6471}"/>
              </a:ext>
            </a:extLst>
          </p:cNvPr>
          <p:cNvSpPr/>
          <p:nvPr/>
        </p:nvSpPr>
        <p:spPr>
          <a:xfrm>
            <a:off x="10644135" y="5237217"/>
            <a:ext cx="1015247" cy="936890"/>
          </a:xfrm>
          <a:prstGeom prst="donut">
            <a:avLst>
              <a:gd name="adj" fmla="val 6579"/>
            </a:avLst>
          </a:prstGeom>
          <a:solidFill>
            <a:srgbClr val="FF33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6" name="Circle: Hollow 25">
            <a:extLst>
              <a:ext uri="{FF2B5EF4-FFF2-40B4-BE49-F238E27FC236}">
                <a16:creationId xmlns:a16="http://schemas.microsoft.com/office/drawing/2014/main" id="{2541EABE-D607-BC52-A0F2-536AB745C0C3}"/>
              </a:ext>
            </a:extLst>
          </p:cNvPr>
          <p:cNvSpPr/>
          <p:nvPr/>
        </p:nvSpPr>
        <p:spPr>
          <a:xfrm>
            <a:off x="10297254" y="4952035"/>
            <a:ext cx="1708796" cy="1516960"/>
          </a:xfrm>
          <a:prstGeom prst="donut">
            <a:avLst>
              <a:gd name="adj" fmla="val 3855"/>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093303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9BD04B-8E71-40AC-08CC-8FC974020C5C}"/>
              </a:ext>
            </a:extLst>
          </p:cNvPr>
          <p:cNvSpPr txBox="1"/>
          <p:nvPr/>
        </p:nvSpPr>
        <p:spPr>
          <a:xfrm>
            <a:off x="4997441" y="828624"/>
            <a:ext cx="7952204" cy="377476"/>
          </a:xfrm>
          <a:prstGeom prst="rect">
            <a:avLst/>
          </a:prstGeom>
          <a:noFill/>
        </p:spPr>
        <p:txBody>
          <a:bodyPr wrap="square" rtlCol="0">
            <a:spAutoFit/>
          </a:bodyPr>
          <a:lstStyle/>
          <a:p>
            <a:pPr>
              <a:lnSpc>
                <a:spcPts val="2562"/>
              </a:lnSpc>
            </a:pPr>
            <a:r>
              <a:rPr lang="en-US" sz="1200" dirty="0">
                <a:solidFill>
                  <a:srgbClr val="272525"/>
                </a:solidFill>
                <a:latin typeface="Inter"/>
                <a:ea typeface="Inter"/>
                <a:cs typeface="Inter"/>
                <a:sym typeface="Inter"/>
              </a:rPr>
              <a:t>Our demonstration will walk you through </a:t>
            </a:r>
            <a:r>
              <a:rPr lang="en-US" sz="1200" dirty="0" err="1">
                <a:solidFill>
                  <a:srgbClr val="272525"/>
                </a:solidFill>
                <a:latin typeface="Inter"/>
                <a:ea typeface="Inter"/>
                <a:cs typeface="Inter"/>
                <a:sym typeface="Inter"/>
              </a:rPr>
              <a:t>BankShield</a:t>
            </a:r>
            <a:r>
              <a:rPr lang="en-US" sz="1200" dirty="0">
                <a:solidFill>
                  <a:srgbClr val="272525"/>
                </a:solidFill>
                <a:latin typeface="Inter"/>
                <a:ea typeface="Inter"/>
                <a:cs typeface="Inter"/>
                <a:sym typeface="Inter"/>
              </a:rPr>
              <a:t> AI's capabilities, showcasing its power in real-time:</a:t>
            </a:r>
          </a:p>
        </p:txBody>
      </p:sp>
      <p:grpSp>
        <p:nvGrpSpPr>
          <p:cNvPr id="7" name="Group 6">
            <a:extLst>
              <a:ext uri="{FF2B5EF4-FFF2-40B4-BE49-F238E27FC236}">
                <a16:creationId xmlns:a16="http://schemas.microsoft.com/office/drawing/2014/main" id="{1EF3C184-60C8-C059-1281-36751F150A14}"/>
              </a:ext>
            </a:extLst>
          </p:cNvPr>
          <p:cNvGrpSpPr/>
          <p:nvPr/>
        </p:nvGrpSpPr>
        <p:grpSpPr>
          <a:xfrm>
            <a:off x="-1" y="-1"/>
            <a:ext cx="4664279" cy="6727971"/>
            <a:chOff x="0" y="0"/>
            <a:chExt cx="9144000" cy="13716000"/>
          </a:xfrm>
        </p:grpSpPr>
        <p:sp>
          <p:nvSpPr>
            <p:cNvPr id="8" name="Freeform 7" descr="preencoded.png">
              <a:extLst>
                <a:ext uri="{FF2B5EF4-FFF2-40B4-BE49-F238E27FC236}">
                  <a16:creationId xmlns:a16="http://schemas.microsoft.com/office/drawing/2014/main" id="{C9B39C2C-D65F-2A5F-319A-4399F0126C1F}"/>
                </a:ext>
              </a:extLst>
            </p:cNvPr>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11" name="TextBox 8">
            <a:extLst>
              <a:ext uri="{FF2B5EF4-FFF2-40B4-BE49-F238E27FC236}">
                <a16:creationId xmlns:a16="http://schemas.microsoft.com/office/drawing/2014/main" id="{AE8DD397-A7D3-AD3E-DD39-10C2F1B74350}"/>
              </a:ext>
            </a:extLst>
          </p:cNvPr>
          <p:cNvSpPr txBox="1"/>
          <p:nvPr/>
        </p:nvSpPr>
        <p:spPr>
          <a:xfrm>
            <a:off x="5062547" y="475268"/>
            <a:ext cx="4100959" cy="466474"/>
          </a:xfrm>
          <a:prstGeom prst="rect">
            <a:avLst/>
          </a:prstGeom>
        </p:spPr>
        <p:txBody>
          <a:bodyPr lIns="0" tIns="0" rIns="0" bIns="0" rtlCol="0" anchor="t">
            <a:spAutoFit/>
          </a:bodyPr>
          <a:lstStyle/>
          <a:p>
            <a:pPr algn="l">
              <a:lnSpc>
                <a:spcPts val="3999"/>
              </a:lnSpc>
            </a:pPr>
            <a:r>
              <a:rPr lang="en-US" sz="2800" b="1" dirty="0">
                <a:solidFill>
                  <a:srgbClr val="000000"/>
                </a:solidFill>
                <a:latin typeface="Inter Bold"/>
                <a:ea typeface="Inter Bold"/>
                <a:cs typeface="Inter Bold"/>
                <a:sym typeface="Inter Bold"/>
              </a:rPr>
              <a:t>Demo Plan</a:t>
            </a:r>
          </a:p>
        </p:txBody>
      </p:sp>
      <p:pic>
        <p:nvPicPr>
          <p:cNvPr id="15" name="Picture 14">
            <a:extLst>
              <a:ext uri="{FF2B5EF4-FFF2-40B4-BE49-F238E27FC236}">
                <a16:creationId xmlns:a16="http://schemas.microsoft.com/office/drawing/2014/main" id="{029E38BD-62D3-F0BD-E88D-583D6CD1E82B}"/>
              </a:ext>
            </a:extLst>
          </p:cNvPr>
          <p:cNvPicPr>
            <a:picLocks noChangeAspect="1"/>
          </p:cNvPicPr>
          <p:nvPr/>
        </p:nvPicPr>
        <p:blipFill>
          <a:blip r:embed="rId3"/>
          <a:stretch>
            <a:fillRect/>
          </a:stretch>
        </p:blipFill>
        <p:spPr>
          <a:xfrm>
            <a:off x="4664278" y="1470459"/>
            <a:ext cx="7527722" cy="5257511"/>
          </a:xfrm>
          <a:prstGeom prst="rect">
            <a:avLst/>
          </a:prstGeom>
        </p:spPr>
      </p:pic>
    </p:spTree>
    <p:extLst>
      <p:ext uri="{BB962C8B-B14F-4D97-AF65-F5344CB8AC3E}">
        <p14:creationId xmlns:p14="http://schemas.microsoft.com/office/powerpoint/2010/main" val="397917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74EA6C33-F850-0F12-C976-872B364D0DEB}"/>
              </a:ext>
            </a:extLst>
          </p:cNvPr>
          <p:cNvSpPr txBox="1"/>
          <p:nvPr/>
        </p:nvSpPr>
        <p:spPr>
          <a:xfrm>
            <a:off x="411293" y="520990"/>
            <a:ext cx="7622429" cy="636200"/>
          </a:xfrm>
          <a:prstGeom prst="rect">
            <a:avLst/>
          </a:prstGeom>
        </p:spPr>
        <p:txBody>
          <a:bodyPr wrap="square" lIns="0" tIns="0" rIns="0" bIns="0" rtlCol="0" anchor="t">
            <a:spAutoFit/>
          </a:bodyPr>
          <a:lstStyle/>
          <a:p>
            <a:pPr algn="l">
              <a:lnSpc>
                <a:spcPts val="5374"/>
              </a:lnSpc>
            </a:pPr>
            <a:r>
              <a:rPr lang="en-US" sz="3600" b="1" dirty="0">
                <a:solidFill>
                  <a:srgbClr val="000000"/>
                </a:solidFill>
                <a:latin typeface="Inter Bold"/>
                <a:ea typeface="Inter Bold"/>
                <a:cs typeface="Inter Bold"/>
                <a:sym typeface="Inter Bold"/>
              </a:rPr>
              <a:t>Future Scope: Launching Forward</a:t>
            </a:r>
          </a:p>
        </p:txBody>
      </p:sp>
      <p:sp>
        <p:nvSpPr>
          <p:cNvPr id="5" name="TextBox 7">
            <a:extLst>
              <a:ext uri="{FF2B5EF4-FFF2-40B4-BE49-F238E27FC236}">
                <a16:creationId xmlns:a16="http://schemas.microsoft.com/office/drawing/2014/main" id="{D550F18F-E17A-970F-FBFB-7DED4478FF1D}"/>
              </a:ext>
            </a:extLst>
          </p:cNvPr>
          <p:cNvSpPr txBox="1"/>
          <p:nvPr/>
        </p:nvSpPr>
        <p:spPr>
          <a:xfrm>
            <a:off x="411293" y="1368459"/>
            <a:ext cx="11280029" cy="825098"/>
          </a:xfrm>
          <a:prstGeom prst="rect">
            <a:avLst/>
          </a:prstGeom>
        </p:spPr>
        <p:txBody>
          <a:bodyPr wrap="square" lIns="0" tIns="0" rIns="0" bIns="0" rtlCol="0" anchor="t">
            <a:spAutoFit/>
          </a:bodyPr>
          <a:lstStyle/>
          <a:p>
            <a:pPr algn="l">
              <a:lnSpc>
                <a:spcPts val="3437"/>
              </a:lnSpc>
            </a:pPr>
            <a:r>
              <a:rPr lang="en-US" sz="2000" dirty="0" err="1">
                <a:solidFill>
                  <a:srgbClr val="272525"/>
                </a:solidFill>
                <a:latin typeface="Inter"/>
                <a:ea typeface="Inter"/>
                <a:cs typeface="Inter"/>
                <a:sym typeface="Inter"/>
              </a:rPr>
              <a:t>BankShield</a:t>
            </a:r>
            <a:r>
              <a:rPr lang="en-US" sz="2000" dirty="0">
                <a:solidFill>
                  <a:srgbClr val="272525"/>
                </a:solidFill>
                <a:latin typeface="Inter"/>
                <a:ea typeface="Inter"/>
                <a:cs typeface="Inter"/>
                <a:sym typeface="Inter"/>
              </a:rPr>
              <a:t> AI is continuously evolving to address emerging threats and expand its protective capabilities.</a:t>
            </a:r>
          </a:p>
        </p:txBody>
      </p:sp>
      <p:grpSp>
        <p:nvGrpSpPr>
          <p:cNvPr id="6" name="Group 8">
            <a:extLst>
              <a:ext uri="{FF2B5EF4-FFF2-40B4-BE49-F238E27FC236}">
                <a16:creationId xmlns:a16="http://schemas.microsoft.com/office/drawing/2014/main" id="{A9DA1880-C9BC-890E-E2D3-852C501B384A}"/>
              </a:ext>
            </a:extLst>
          </p:cNvPr>
          <p:cNvGrpSpPr/>
          <p:nvPr/>
        </p:nvGrpSpPr>
        <p:grpSpPr>
          <a:xfrm>
            <a:off x="825252" y="2479476"/>
            <a:ext cx="4712396" cy="98122"/>
            <a:chOff x="0" y="0"/>
            <a:chExt cx="10190758" cy="378817"/>
          </a:xfrm>
        </p:grpSpPr>
        <p:sp>
          <p:nvSpPr>
            <p:cNvPr id="7" name="Freeform 9">
              <a:extLst>
                <a:ext uri="{FF2B5EF4-FFF2-40B4-BE49-F238E27FC236}">
                  <a16:creationId xmlns:a16="http://schemas.microsoft.com/office/drawing/2014/main" id="{A3E0348F-A41F-0001-45C2-F18F9F47A11F}"/>
                </a:ext>
              </a:extLst>
            </p:cNvPr>
            <p:cNvSpPr/>
            <p:nvPr/>
          </p:nvSpPr>
          <p:spPr>
            <a:xfrm>
              <a:off x="6350" y="6350"/>
              <a:ext cx="10178034" cy="366141"/>
            </a:xfrm>
            <a:custGeom>
              <a:avLst/>
              <a:gdLst/>
              <a:ahLst/>
              <a:cxnLst/>
              <a:rect l="l" t="t" r="r" b="b"/>
              <a:pathLst>
                <a:path w="10178034" h="366141">
                  <a:moveTo>
                    <a:pt x="0" y="153797"/>
                  </a:moveTo>
                  <a:cubicBezTo>
                    <a:pt x="0" y="68834"/>
                    <a:pt x="71120" y="0"/>
                    <a:pt x="158877" y="0"/>
                  </a:cubicBezTo>
                  <a:lnTo>
                    <a:pt x="10019157" y="0"/>
                  </a:lnTo>
                  <a:cubicBezTo>
                    <a:pt x="10106913" y="0"/>
                    <a:pt x="10178034" y="68834"/>
                    <a:pt x="10178034" y="153797"/>
                  </a:cubicBezTo>
                  <a:lnTo>
                    <a:pt x="10178034" y="212344"/>
                  </a:lnTo>
                  <a:cubicBezTo>
                    <a:pt x="10178034" y="297307"/>
                    <a:pt x="10106913" y="366141"/>
                    <a:pt x="10019157" y="366141"/>
                  </a:cubicBezTo>
                  <a:lnTo>
                    <a:pt x="158877" y="366141"/>
                  </a:lnTo>
                  <a:cubicBezTo>
                    <a:pt x="71120" y="366141"/>
                    <a:pt x="0" y="297307"/>
                    <a:pt x="0" y="212344"/>
                  </a:cubicBezTo>
                  <a:close/>
                </a:path>
              </a:pathLst>
            </a:custGeom>
            <a:solidFill>
              <a:srgbClr val="DADBF1"/>
            </a:solidFill>
          </p:spPr>
        </p:sp>
        <p:sp>
          <p:nvSpPr>
            <p:cNvPr id="8" name="Freeform 10">
              <a:extLst>
                <a:ext uri="{FF2B5EF4-FFF2-40B4-BE49-F238E27FC236}">
                  <a16:creationId xmlns:a16="http://schemas.microsoft.com/office/drawing/2014/main" id="{EFA7809A-0C4C-6733-E8C7-F324312D7AC5}"/>
                </a:ext>
              </a:extLst>
            </p:cNvPr>
            <p:cNvSpPr/>
            <p:nvPr/>
          </p:nvSpPr>
          <p:spPr>
            <a:xfrm>
              <a:off x="0" y="0"/>
              <a:ext cx="10190734" cy="378841"/>
            </a:xfrm>
            <a:custGeom>
              <a:avLst/>
              <a:gdLst/>
              <a:ahLst/>
              <a:cxnLst/>
              <a:rect l="l" t="t" r="r" b="b"/>
              <a:pathLst>
                <a:path w="10190734" h="378841">
                  <a:moveTo>
                    <a:pt x="0" y="160147"/>
                  </a:moveTo>
                  <a:cubicBezTo>
                    <a:pt x="0" y="71501"/>
                    <a:pt x="74168" y="0"/>
                    <a:pt x="165227" y="0"/>
                  </a:cubicBezTo>
                  <a:lnTo>
                    <a:pt x="10025507" y="0"/>
                  </a:lnTo>
                  <a:lnTo>
                    <a:pt x="10025507" y="6350"/>
                  </a:lnTo>
                  <a:lnTo>
                    <a:pt x="10025507" y="0"/>
                  </a:lnTo>
                  <a:cubicBezTo>
                    <a:pt x="10116565" y="0"/>
                    <a:pt x="10190734" y="71501"/>
                    <a:pt x="10190734" y="160147"/>
                  </a:cubicBezTo>
                  <a:lnTo>
                    <a:pt x="10184384" y="160147"/>
                  </a:lnTo>
                  <a:lnTo>
                    <a:pt x="10190734" y="160147"/>
                  </a:lnTo>
                  <a:lnTo>
                    <a:pt x="10190734" y="218694"/>
                  </a:lnTo>
                  <a:lnTo>
                    <a:pt x="10184384" y="218694"/>
                  </a:lnTo>
                  <a:lnTo>
                    <a:pt x="10190734" y="218694"/>
                  </a:lnTo>
                  <a:cubicBezTo>
                    <a:pt x="10190734" y="307340"/>
                    <a:pt x="10116565" y="378841"/>
                    <a:pt x="10025507" y="378841"/>
                  </a:cubicBezTo>
                  <a:lnTo>
                    <a:pt x="10025507" y="372491"/>
                  </a:lnTo>
                  <a:lnTo>
                    <a:pt x="10025507" y="378841"/>
                  </a:lnTo>
                  <a:lnTo>
                    <a:pt x="165227" y="378841"/>
                  </a:lnTo>
                  <a:lnTo>
                    <a:pt x="165227" y="372491"/>
                  </a:lnTo>
                  <a:lnTo>
                    <a:pt x="165227" y="378841"/>
                  </a:lnTo>
                  <a:cubicBezTo>
                    <a:pt x="74168" y="378841"/>
                    <a:pt x="0" y="307340"/>
                    <a:pt x="0" y="218694"/>
                  </a:cubicBezTo>
                  <a:lnTo>
                    <a:pt x="0" y="160147"/>
                  </a:lnTo>
                  <a:lnTo>
                    <a:pt x="6350" y="160147"/>
                  </a:lnTo>
                  <a:lnTo>
                    <a:pt x="0" y="160147"/>
                  </a:lnTo>
                  <a:moveTo>
                    <a:pt x="12700" y="160147"/>
                  </a:moveTo>
                  <a:lnTo>
                    <a:pt x="12700" y="218694"/>
                  </a:lnTo>
                  <a:lnTo>
                    <a:pt x="6350" y="218694"/>
                  </a:lnTo>
                  <a:lnTo>
                    <a:pt x="12700" y="218694"/>
                  </a:lnTo>
                  <a:cubicBezTo>
                    <a:pt x="12700" y="299974"/>
                    <a:pt x="80772" y="366141"/>
                    <a:pt x="165227" y="366141"/>
                  </a:cubicBezTo>
                  <a:lnTo>
                    <a:pt x="10025507" y="366141"/>
                  </a:lnTo>
                  <a:cubicBezTo>
                    <a:pt x="10109962" y="366141"/>
                    <a:pt x="10178034" y="299974"/>
                    <a:pt x="10178034" y="218694"/>
                  </a:cubicBezTo>
                  <a:lnTo>
                    <a:pt x="10178034" y="160147"/>
                  </a:lnTo>
                  <a:cubicBezTo>
                    <a:pt x="10178034" y="78867"/>
                    <a:pt x="10109962" y="12700"/>
                    <a:pt x="10025507" y="12700"/>
                  </a:cubicBezTo>
                  <a:lnTo>
                    <a:pt x="165227" y="12700"/>
                  </a:lnTo>
                  <a:lnTo>
                    <a:pt x="165227" y="6350"/>
                  </a:lnTo>
                  <a:lnTo>
                    <a:pt x="165227" y="12700"/>
                  </a:lnTo>
                  <a:cubicBezTo>
                    <a:pt x="80772" y="12700"/>
                    <a:pt x="12700" y="78867"/>
                    <a:pt x="12700" y="160147"/>
                  </a:cubicBezTo>
                  <a:close/>
                </a:path>
              </a:pathLst>
            </a:custGeom>
            <a:solidFill>
              <a:srgbClr val="C0C1D7"/>
            </a:solidFill>
          </p:spPr>
        </p:sp>
      </p:grpSp>
      <p:grpSp>
        <p:nvGrpSpPr>
          <p:cNvPr id="9" name="Group 8">
            <a:extLst>
              <a:ext uri="{FF2B5EF4-FFF2-40B4-BE49-F238E27FC236}">
                <a16:creationId xmlns:a16="http://schemas.microsoft.com/office/drawing/2014/main" id="{823E99E7-4EFE-189C-94CD-F0511A79A2FE}"/>
              </a:ext>
            </a:extLst>
          </p:cNvPr>
          <p:cNvGrpSpPr/>
          <p:nvPr/>
        </p:nvGrpSpPr>
        <p:grpSpPr>
          <a:xfrm>
            <a:off x="822301" y="4563752"/>
            <a:ext cx="4877480" cy="88004"/>
            <a:chOff x="0" y="0"/>
            <a:chExt cx="10190758" cy="378817"/>
          </a:xfrm>
        </p:grpSpPr>
        <p:sp>
          <p:nvSpPr>
            <p:cNvPr id="10" name="Freeform 9">
              <a:extLst>
                <a:ext uri="{FF2B5EF4-FFF2-40B4-BE49-F238E27FC236}">
                  <a16:creationId xmlns:a16="http://schemas.microsoft.com/office/drawing/2014/main" id="{EB5E87D7-2763-95CB-D068-3E7AD2A1FB10}"/>
                </a:ext>
              </a:extLst>
            </p:cNvPr>
            <p:cNvSpPr/>
            <p:nvPr/>
          </p:nvSpPr>
          <p:spPr>
            <a:xfrm>
              <a:off x="6350" y="6350"/>
              <a:ext cx="10178034" cy="366141"/>
            </a:xfrm>
            <a:custGeom>
              <a:avLst/>
              <a:gdLst/>
              <a:ahLst/>
              <a:cxnLst/>
              <a:rect l="l" t="t" r="r" b="b"/>
              <a:pathLst>
                <a:path w="10178034" h="366141">
                  <a:moveTo>
                    <a:pt x="0" y="153797"/>
                  </a:moveTo>
                  <a:cubicBezTo>
                    <a:pt x="0" y="68834"/>
                    <a:pt x="71120" y="0"/>
                    <a:pt x="158877" y="0"/>
                  </a:cubicBezTo>
                  <a:lnTo>
                    <a:pt x="10019157" y="0"/>
                  </a:lnTo>
                  <a:cubicBezTo>
                    <a:pt x="10106913" y="0"/>
                    <a:pt x="10178034" y="68834"/>
                    <a:pt x="10178034" y="153797"/>
                  </a:cubicBezTo>
                  <a:lnTo>
                    <a:pt x="10178034" y="212344"/>
                  </a:lnTo>
                  <a:cubicBezTo>
                    <a:pt x="10178034" y="297307"/>
                    <a:pt x="10106913" y="366141"/>
                    <a:pt x="10019157" y="366141"/>
                  </a:cubicBezTo>
                  <a:lnTo>
                    <a:pt x="158877" y="366141"/>
                  </a:lnTo>
                  <a:cubicBezTo>
                    <a:pt x="71120" y="366141"/>
                    <a:pt x="0" y="297307"/>
                    <a:pt x="0" y="212344"/>
                  </a:cubicBezTo>
                  <a:close/>
                </a:path>
              </a:pathLst>
            </a:custGeom>
            <a:solidFill>
              <a:srgbClr val="DADBF1"/>
            </a:solidFill>
          </p:spPr>
        </p:sp>
        <p:sp>
          <p:nvSpPr>
            <p:cNvPr id="11" name="Freeform 10">
              <a:extLst>
                <a:ext uri="{FF2B5EF4-FFF2-40B4-BE49-F238E27FC236}">
                  <a16:creationId xmlns:a16="http://schemas.microsoft.com/office/drawing/2014/main" id="{114C4D73-7278-FF0F-B778-E02B1D6EBFC5}"/>
                </a:ext>
              </a:extLst>
            </p:cNvPr>
            <p:cNvSpPr/>
            <p:nvPr/>
          </p:nvSpPr>
          <p:spPr>
            <a:xfrm>
              <a:off x="0" y="0"/>
              <a:ext cx="10190734" cy="378841"/>
            </a:xfrm>
            <a:custGeom>
              <a:avLst/>
              <a:gdLst/>
              <a:ahLst/>
              <a:cxnLst/>
              <a:rect l="l" t="t" r="r" b="b"/>
              <a:pathLst>
                <a:path w="10190734" h="378841">
                  <a:moveTo>
                    <a:pt x="0" y="160147"/>
                  </a:moveTo>
                  <a:cubicBezTo>
                    <a:pt x="0" y="71501"/>
                    <a:pt x="74168" y="0"/>
                    <a:pt x="165227" y="0"/>
                  </a:cubicBezTo>
                  <a:lnTo>
                    <a:pt x="10025507" y="0"/>
                  </a:lnTo>
                  <a:lnTo>
                    <a:pt x="10025507" y="6350"/>
                  </a:lnTo>
                  <a:lnTo>
                    <a:pt x="10025507" y="0"/>
                  </a:lnTo>
                  <a:cubicBezTo>
                    <a:pt x="10116565" y="0"/>
                    <a:pt x="10190734" y="71501"/>
                    <a:pt x="10190734" y="160147"/>
                  </a:cubicBezTo>
                  <a:lnTo>
                    <a:pt x="10184384" y="160147"/>
                  </a:lnTo>
                  <a:lnTo>
                    <a:pt x="10190734" y="160147"/>
                  </a:lnTo>
                  <a:lnTo>
                    <a:pt x="10190734" y="218694"/>
                  </a:lnTo>
                  <a:lnTo>
                    <a:pt x="10184384" y="218694"/>
                  </a:lnTo>
                  <a:lnTo>
                    <a:pt x="10190734" y="218694"/>
                  </a:lnTo>
                  <a:cubicBezTo>
                    <a:pt x="10190734" y="307340"/>
                    <a:pt x="10116565" y="378841"/>
                    <a:pt x="10025507" y="378841"/>
                  </a:cubicBezTo>
                  <a:lnTo>
                    <a:pt x="10025507" y="372491"/>
                  </a:lnTo>
                  <a:lnTo>
                    <a:pt x="10025507" y="378841"/>
                  </a:lnTo>
                  <a:lnTo>
                    <a:pt x="165227" y="378841"/>
                  </a:lnTo>
                  <a:lnTo>
                    <a:pt x="165227" y="372491"/>
                  </a:lnTo>
                  <a:lnTo>
                    <a:pt x="165227" y="378841"/>
                  </a:lnTo>
                  <a:cubicBezTo>
                    <a:pt x="74168" y="378841"/>
                    <a:pt x="0" y="307340"/>
                    <a:pt x="0" y="218694"/>
                  </a:cubicBezTo>
                  <a:lnTo>
                    <a:pt x="0" y="160147"/>
                  </a:lnTo>
                  <a:lnTo>
                    <a:pt x="6350" y="160147"/>
                  </a:lnTo>
                  <a:lnTo>
                    <a:pt x="0" y="160147"/>
                  </a:lnTo>
                  <a:moveTo>
                    <a:pt x="12700" y="160147"/>
                  </a:moveTo>
                  <a:lnTo>
                    <a:pt x="12700" y="218694"/>
                  </a:lnTo>
                  <a:lnTo>
                    <a:pt x="6350" y="218694"/>
                  </a:lnTo>
                  <a:lnTo>
                    <a:pt x="12700" y="218694"/>
                  </a:lnTo>
                  <a:cubicBezTo>
                    <a:pt x="12700" y="299974"/>
                    <a:pt x="80772" y="366141"/>
                    <a:pt x="165227" y="366141"/>
                  </a:cubicBezTo>
                  <a:lnTo>
                    <a:pt x="10025507" y="366141"/>
                  </a:lnTo>
                  <a:cubicBezTo>
                    <a:pt x="10109962" y="366141"/>
                    <a:pt x="10178034" y="299974"/>
                    <a:pt x="10178034" y="218694"/>
                  </a:cubicBezTo>
                  <a:lnTo>
                    <a:pt x="10178034" y="160147"/>
                  </a:lnTo>
                  <a:cubicBezTo>
                    <a:pt x="10178034" y="78867"/>
                    <a:pt x="10109962" y="12700"/>
                    <a:pt x="10025507" y="12700"/>
                  </a:cubicBezTo>
                  <a:lnTo>
                    <a:pt x="165227" y="12700"/>
                  </a:lnTo>
                  <a:lnTo>
                    <a:pt x="165227" y="6350"/>
                  </a:lnTo>
                  <a:lnTo>
                    <a:pt x="165227" y="12700"/>
                  </a:lnTo>
                  <a:cubicBezTo>
                    <a:pt x="80772" y="12700"/>
                    <a:pt x="12700" y="78867"/>
                    <a:pt x="12700" y="160147"/>
                  </a:cubicBezTo>
                  <a:close/>
                </a:path>
              </a:pathLst>
            </a:custGeom>
            <a:solidFill>
              <a:srgbClr val="C0C1D7"/>
            </a:solidFill>
          </p:spPr>
        </p:sp>
      </p:grpSp>
      <p:grpSp>
        <p:nvGrpSpPr>
          <p:cNvPr id="12" name="Group 8">
            <a:extLst>
              <a:ext uri="{FF2B5EF4-FFF2-40B4-BE49-F238E27FC236}">
                <a16:creationId xmlns:a16="http://schemas.microsoft.com/office/drawing/2014/main" id="{24DF5E5A-4317-84D3-9656-61C941D73080}"/>
              </a:ext>
            </a:extLst>
          </p:cNvPr>
          <p:cNvGrpSpPr/>
          <p:nvPr/>
        </p:nvGrpSpPr>
        <p:grpSpPr>
          <a:xfrm>
            <a:off x="6844432" y="4561131"/>
            <a:ext cx="4883578" cy="93249"/>
            <a:chOff x="0" y="0"/>
            <a:chExt cx="10190758" cy="378817"/>
          </a:xfrm>
        </p:grpSpPr>
        <p:sp>
          <p:nvSpPr>
            <p:cNvPr id="13" name="Freeform 9">
              <a:extLst>
                <a:ext uri="{FF2B5EF4-FFF2-40B4-BE49-F238E27FC236}">
                  <a16:creationId xmlns:a16="http://schemas.microsoft.com/office/drawing/2014/main" id="{C393B816-8570-95D6-4C0A-C92114E13FFF}"/>
                </a:ext>
              </a:extLst>
            </p:cNvPr>
            <p:cNvSpPr/>
            <p:nvPr/>
          </p:nvSpPr>
          <p:spPr>
            <a:xfrm>
              <a:off x="6350" y="6350"/>
              <a:ext cx="10178034" cy="366141"/>
            </a:xfrm>
            <a:custGeom>
              <a:avLst/>
              <a:gdLst/>
              <a:ahLst/>
              <a:cxnLst/>
              <a:rect l="l" t="t" r="r" b="b"/>
              <a:pathLst>
                <a:path w="10178034" h="366141">
                  <a:moveTo>
                    <a:pt x="0" y="153797"/>
                  </a:moveTo>
                  <a:cubicBezTo>
                    <a:pt x="0" y="68834"/>
                    <a:pt x="71120" y="0"/>
                    <a:pt x="158877" y="0"/>
                  </a:cubicBezTo>
                  <a:lnTo>
                    <a:pt x="10019157" y="0"/>
                  </a:lnTo>
                  <a:cubicBezTo>
                    <a:pt x="10106913" y="0"/>
                    <a:pt x="10178034" y="68834"/>
                    <a:pt x="10178034" y="153797"/>
                  </a:cubicBezTo>
                  <a:lnTo>
                    <a:pt x="10178034" y="212344"/>
                  </a:lnTo>
                  <a:cubicBezTo>
                    <a:pt x="10178034" y="297307"/>
                    <a:pt x="10106913" y="366141"/>
                    <a:pt x="10019157" y="366141"/>
                  </a:cubicBezTo>
                  <a:lnTo>
                    <a:pt x="158877" y="366141"/>
                  </a:lnTo>
                  <a:cubicBezTo>
                    <a:pt x="71120" y="366141"/>
                    <a:pt x="0" y="297307"/>
                    <a:pt x="0" y="212344"/>
                  </a:cubicBezTo>
                  <a:close/>
                </a:path>
              </a:pathLst>
            </a:custGeom>
            <a:solidFill>
              <a:srgbClr val="DADBF1"/>
            </a:solidFill>
          </p:spPr>
        </p:sp>
        <p:sp>
          <p:nvSpPr>
            <p:cNvPr id="14" name="Freeform 10">
              <a:extLst>
                <a:ext uri="{FF2B5EF4-FFF2-40B4-BE49-F238E27FC236}">
                  <a16:creationId xmlns:a16="http://schemas.microsoft.com/office/drawing/2014/main" id="{42086D3A-DF3B-56F0-2779-100B9A08594F}"/>
                </a:ext>
              </a:extLst>
            </p:cNvPr>
            <p:cNvSpPr/>
            <p:nvPr/>
          </p:nvSpPr>
          <p:spPr>
            <a:xfrm>
              <a:off x="0" y="0"/>
              <a:ext cx="10190734" cy="378841"/>
            </a:xfrm>
            <a:custGeom>
              <a:avLst/>
              <a:gdLst/>
              <a:ahLst/>
              <a:cxnLst/>
              <a:rect l="l" t="t" r="r" b="b"/>
              <a:pathLst>
                <a:path w="10190734" h="378841">
                  <a:moveTo>
                    <a:pt x="0" y="160147"/>
                  </a:moveTo>
                  <a:cubicBezTo>
                    <a:pt x="0" y="71501"/>
                    <a:pt x="74168" y="0"/>
                    <a:pt x="165227" y="0"/>
                  </a:cubicBezTo>
                  <a:lnTo>
                    <a:pt x="10025507" y="0"/>
                  </a:lnTo>
                  <a:lnTo>
                    <a:pt x="10025507" y="6350"/>
                  </a:lnTo>
                  <a:lnTo>
                    <a:pt x="10025507" y="0"/>
                  </a:lnTo>
                  <a:cubicBezTo>
                    <a:pt x="10116565" y="0"/>
                    <a:pt x="10190734" y="71501"/>
                    <a:pt x="10190734" y="160147"/>
                  </a:cubicBezTo>
                  <a:lnTo>
                    <a:pt x="10184384" y="160147"/>
                  </a:lnTo>
                  <a:lnTo>
                    <a:pt x="10190734" y="160147"/>
                  </a:lnTo>
                  <a:lnTo>
                    <a:pt x="10190734" y="218694"/>
                  </a:lnTo>
                  <a:lnTo>
                    <a:pt x="10184384" y="218694"/>
                  </a:lnTo>
                  <a:lnTo>
                    <a:pt x="10190734" y="218694"/>
                  </a:lnTo>
                  <a:cubicBezTo>
                    <a:pt x="10190734" y="307340"/>
                    <a:pt x="10116565" y="378841"/>
                    <a:pt x="10025507" y="378841"/>
                  </a:cubicBezTo>
                  <a:lnTo>
                    <a:pt x="10025507" y="372491"/>
                  </a:lnTo>
                  <a:lnTo>
                    <a:pt x="10025507" y="378841"/>
                  </a:lnTo>
                  <a:lnTo>
                    <a:pt x="165227" y="378841"/>
                  </a:lnTo>
                  <a:lnTo>
                    <a:pt x="165227" y="372491"/>
                  </a:lnTo>
                  <a:lnTo>
                    <a:pt x="165227" y="378841"/>
                  </a:lnTo>
                  <a:cubicBezTo>
                    <a:pt x="74168" y="378841"/>
                    <a:pt x="0" y="307340"/>
                    <a:pt x="0" y="218694"/>
                  </a:cubicBezTo>
                  <a:lnTo>
                    <a:pt x="0" y="160147"/>
                  </a:lnTo>
                  <a:lnTo>
                    <a:pt x="6350" y="160147"/>
                  </a:lnTo>
                  <a:lnTo>
                    <a:pt x="0" y="160147"/>
                  </a:lnTo>
                  <a:moveTo>
                    <a:pt x="12700" y="160147"/>
                  </a:moveTo>
                  <a:lnTo>
                    <a:pt x="12700" y="218694"/>
                  </a:lnTo>
                  <a:lnTo>
                    <a:pt x="6350" y="218694"/>
                  </a:lnTo>
                  <a:lnTo>
                    <a:pt x="12700" y="218694"/>
                  </a:lnTo>
                  <a:cubicBezTo>
                    <a:pt x="12700" y="299974"/>
                    <a:pt x="80772" y="366141"/>
                    <a:pt x="165227" y="366141"/>
                  </a:cubicBezTo>
                  <a:lnTo>
                    <a:pt x="10025507" y="366141"/>
                  </a:lnTo>
                  <a:cubicBezTo>
                    <a:pt x="10109962" y="366141"/>
                    <a:pt x="10178034" y="299974"/>
                    <a:pt x="10178034" y="218694"/>
                  </a:cubicBezTo>
                  <a:lnTo>
                    <a:pt x="10178034" y="160147"/>
                  </a:lnTo>
                  <a:cubicBezTo>
                    <a:pt x="10178034" y="78867"/>
                    <a:pt x="10109962" y="12700"/>
                    <a:pt x="10025507" y="12700"/>
                  </a:cubicBezTo>
                  <a:lnTo>
                    <a:pt x="165227" y="12700"/>
                  </a:lnTo>
                  <a:lnTo>
                    <a:pt x="165227" y="6350"/>
                  </a:lnTo>
                  <a:lnTo>
                    <a:pt x="165227" y="12700"/>
                  </a:lnTo>
                  <a:cubicBezTo>
                    <a:pt x="80772" y="12700"/>
                    <a:pt x="12700" y="78867"/>
                    <a:pt x="12700" y="160147"/>
                  </a:cubicBezTo>
                  <a:close/>
                </a:path>
              </a:pathLst>
            </a:custGeom>
            <a:solidFill>
              <a:srgbClr val="C0C1D7"/>
            </a:solidFill>
          </p:spPr>
        </p:sp>
      </p:grpSp>
      <p:grpSp>
        <p:nvGrpSpPr>
          <p:cNvPr id="15" name="Group 8">
            <a:extLst>
              <a:ext uri="{FF2B5EF4-FFF2-40B4-BE49-F238E27FC236}">
                <a16:creationId xmlns:a16="http://schemas.microsoft.com/office/drawing/2014/main" id="{EA876562-6240-F1F8-BD67-3CDCD4510571}"/>
              </a:ext>
            </a:extLst>
          </p:cNvPr>
          <p:cNvGrpSpPr/>
          <p:nvPr/>
        </p:nvGrpSpPr>
        <p:grpSpPr>
          <a:xfrm>
            <a:off x="6844437" y="2479476"/>
            <a:ext cx="4721238" cy="96477"/>
            <a:chOff x="0" y="0"/>
            <a:chExt cx="10190758" cy="378817"/>
          </a:xfrm>
        </p:grpSpPr>
        <p:sp>
          <p:nvSpPr>
            <p:cNvPr id="16" name="Freeform 9">
              <a:extLst>
                <a:ext uri="{FF2B5EF4-FFF2-40B4-BE49-F238E27FC236}">
                  <a16:creationId xmlns:a16="http://schemas.microsoft.com/office/drawing/2014/main" id="{75267FF6-9165-E59B-B438-5C9D39126FD3}"/>
                </a:ext>
              </a:extLst>
            </p:cNvPr>
            <p:cNvSpPr/>
            <p:nvPr/>
          </p:nvSpPr>
          <p:spPr>
            <a:xfrm>
              <a:off x="6350" y="6350"/>
              <a:ext cx="10178034" cy="366141"/>
            </a:xfrm>
            <a:custGeom>
              <a:avLst/>
              <a:gdLst/>
              <a:ahLst/>
              <a:cxnLst/>
              <a:rect l="l" t="t" r="r" b="b"/>
              <a:pathLst>
                <a:path w="10178034" h="366141">
                  <a:moveTo>
                    <a:pt x="0" y="153797"/>
                  </a:moveTo>
                  <a:cubicBezTo>
                    <a:pt x="0" y="68834"/>
                    <a:pt x="71120" y="0"/>
                    <a:pt x="158877" y="0"/>
                  </a:cubicBezTo>
                  <a:lnTo>
                    <a:pt x="10019157" y="0"/>
                  </a:lnTo>
                  <a:cubicBezTo>
                    <a:pt x="10106913" y="0"/>
                    <a:pt x="10178034" y="68834"/>
                    <a:pt x="10178034" y="153797"/>
                  </a:cubicBezTo>
                  <a:lnTo>
                    <a:pt x="10178034" y="212344"/>
                  </a:lnTo>
                  <a:cubicBezTo>
                    <a:pt x="10178034" y="297307"/>
                    <a:pt x="10106913" y="366141"/>
                    <a:pt x="10019157" y="366141"/>
                  </a:cubicBezTo>
                  <a:lnTo>
                    <a:pt x="158877" y="366141"/>
                  </a:lnTo>
                  <a:cubicBezTo>
                    <a:pt x="71120" y="366141"/>
                    <a:pt x="0" y="297307"/>
                    <a:pt x="0" y="212344"/>
                  </a:cubicBezTo>
                  <a:close/>
                </a:path>
              </a:pathLst>
            </a:custGeom>
            <a:solidFill>
              <a:srgbClr val="DADBF1"/>
            </a:solidFill>
          </p:spPr>
        </p:sp>
        <p:sp>
          <p:nvSpPr>
            <p:cNvPr id="17" name="Freeform 10">
              <a:extLst>
                <a:ext uri="{FF2B5EF4-FFF2-40B4-BE49-F238E27FC236}">
                  <a16:creationId xmlns:a16="http://schemas.microsoft.com/office/drawing/2014/main" id="{684C450E-AF44-CED4-E4F1-EFAAF800A765}"/>
                </a:ext>
              </a:extLst>
            </p:cNvPr>
            <p:cNvSpPr/>
            <p:nvPr/>
          </p:nvSpPr>
          <p:spPr>
            <a:xfrm>
              <a:off x="0" y="0"/>
              <a:ext cx="10190734" cy="378841"/>
            </a:xfrm>
            <a:custGeom>
              <a:avLst/>
              <a:gdLst/>
              <a:ahLst/>
              <a:cxnLst/>
              <a:rect l="l" t="t" r="r" b="b"/>
              <a:pathLst>
                <a:path w="10190734" h="378841">
                  <a:moveTo>
                    <a:pt x="0" y="160147"/>
                  </a:moveTo>
                  <a:cubicBezTo>
                    <a:pt x="0" y="71501"/>
                    <a:pt x="74168" y="0"/>
                    <a:pt x="165227" y="0"/>
                  </a:cubicBezTo>
                  <a:lnTo>
                    <a:pt x="10025507" y="0"/>
                  </a:lnTo>
                  <a:lnTo>
                    <a:pt x="10025507" y="6350"/>
                  </a:lnTo>
                  <a:lnTo>
                    <a:pt x="10025507" y="0"/>
                  </a:lnTo>
                  <a:cubicBezTo>
                    <a:pt x="10116565" y="0"/>
                    <a:pt x="10190734" y="71501"/>
                    <a:pt x="10190734" y="160147"/>
                  </a:cubicBezTo>
                  <a:lnTo>
                    <a:pt x="10184384" y="160147"/>
                  </a:lnTo>
                  <a:lnTo>
                    <a:pt x="10190734" y="160147"/>
                  </a:lnTo>
                  <a:lnTo>
                    <a:pt x="10190734" y="218694"/>
                  </a:lnTo>
                  <a:lnTo>
                    <a:pt x="10184384" y="218694"/>
                  </a:lnTo>
                  <a:lnTo>
                    <a:pt x="10190734" y="218694"/>
                  </a:lnTo>
                  <a:cubicBezTo>
                    <a:pt x="10190734" y="307340"/>
                    <a:pt x="10116565" y="378841"/>
                    <a:pt x="10025507" y="378841"/>
                  </a:cubicBezTo>
                  <a:lnTo>
                    <a:pt x="10025507" y="372491"/>
                  </a:lnTo>
                  <a:lnTo>
                    <a:pt x="10025507" y="378841"/>
                  </a:lnTo>
                  <a:lnTo>
                    <a:pt x="165227" y="378841"/>
                  </a:lnTo>
                  <a:lnTo>
                    <a:pt x="165227" y="372491"/>
                  </a:lnTo>
                  <a:lnTo>
                    <a:pt x="165227" y="378841"/>
                  </a:lnTo>
                  <a:cubicBezTo>
                    <a:pt x="74168" y="378841"/>
                    <a:pt x="0" y="307340"/>
                    <a:pt x="0" y="218694"/>
                  </a:cubicBezTo>
                  <a:lnTo>
                    <a:pt x="0" y="160147"/>
                  </a:lnTo>
                  <a:lnTo>
                    <a:pt x="6350" y="160147"/>
                  </a:lnTo>
                  <a:lnTo>
                    <a:pt x="0" y="160147"/>
                  </a:lnTo>
                  <a:moveTo>
                    <a:pt x="12700" y="160147"/>
                  </a:moveTo>
                  <a:lnTo>
                    <a:pt x="12700" y="218694"/>
                  </a:lnTo>
                  <a:lnTo>
                    <a:pt x="6350" y="218694"/>
                  </a:lnTo>
                  <a:lnTo>
                    <a:pt x="12700" y="218694"/>
                  </a:lnTo>
                  <a:cubicBezTo>
                    <a:pt x="12700" y="299974"/>
                    <a:pt x="80772" y="366141"/>
                    <a:pt x="165227" y="366141"/>
                  </a:cubicBezTo>
                  <a:lnTo>
                    <a:pt x="10025507" y="366141"/>
                  </a:lnTo>
                  <a:cubicBezTo>
                    <a:pt x="10109962" y="366141"/>
                    <a:pt x="10178034" y="299974"/>
                    <a:pt x="10178034" y="218694"/>
                  </a:cubicBezTo>
                  <a:lnTo>
                    <a:pt x="10178034" y="160147"/>
                  </a:lnTo>
                  <a:cubicBezTo>
                    <a:pt x="10178034" y="78867"/>
                    <a:pt x="10109962" y="12700"/>
                    <a:pt x="10025507" y="12700"/>
                  </a:cubicBezTo>
                  <a:lnTo>
                    <a:pt x="165227" y="12700"/>
                  </a:lnTo>
                  <a:lnTo>
                    <a:pt x="165227" y="6350"/>
                  </a:lnTo>
                  <a:lnTo>
                    <a:pt x="165227" y="12700"/>
                  </a:lnTo>
                  <a:cubicBezTo>
                    <a:pt x="80772" y="12700"/>
                    <a:pt x="12700" y="78867"/>
                    <a:pt x="12700" y="160147"/>
                  </a:cubicBezTo>
                  <a:close/>
                </a:path>
              </a:pathLst>
            </a:custGeom>
            <a:solidFill>
              <a:srgbClr val="C0C1D7"/>
            </a:solidFill>
          </p:spPr>
        </p:sp>
      </p:grpSp>
      <p:sp>
        <p:nvSpPr>
          <p:cNvPr id="29" name="TextBox 16">
            <a:extLst>
              <a:ext uri="{FF2B5EF4-FFF2-40B4-BE49-F238E27FC236}">
                <a16:creationId xmlns:a16="http://schemas.microsoft.com/office/drawing/2014/main" id="{6A9FF604-4328-39BE-06E8-E555AE6DBF83}"/>
              </a:ext>
            </a:extLst>
          </p:cNvPr>
          <p:cNvSpPr txBox="1"/>
          <p:nvPr/>
        </p:nvSpPr>
        <p:spPr>
          <a:xfrm>
            <a:off x="822301" y="2698598"/>
            <a:ext cx="3432870" cy="397096"/>
          </a:xfrm>
          <a:prstGeom prst="rect">
            <a:avLst/>
          </a:prstGeom>
        </p:spPr>
        <p:txBody>
          <a:bodyPr lIns="0" tIns="0" rIns="0" bIns="0" rtlCol="0" anchor="t">
            <a:spAutoFit/>
          </a:bodyPr>
          <a:lstStyle/>
          <a:p>
            <a:pPr algn="l">
              <a:lnSpc>
                <a:spcPts val="3374"/>
              </a:lnSpc>
            </a:pPr>
            <a:r>
              <a:rPr lang="en-US" sz="2400" b="1" dirty="0">
                <a:solidFill>
                  <a:srgbClr val="272525"/>
                </a:solidFill>
                <a:latin typeface="Inter Bold"/>
                <a:ea typeface="Inter Bold"/>
                <a:cs typeface="Inter Bold"/>
                <a:sym typeface="Inter Bold"/>
              </a:rPr>
              <a:t>Citizen App</a:t>
            </a:r>
          </a:p>
        </p:txBody>
      </p:sp>
      <p:sp>
        <p:nvSpPr>
          <p:cNvPr id="30" name="TextBox 26">
            <a:extLst>
              <a:ext uri="{FF2B5EF4-FFF2-40B4-BE49-F238E27FC236}">
                <a16:creationId xmlns:a16="http://schemas.microsoft.com/office/drawing/2014/main" id="{1E914F4C-72CD-97A2-9B6A-0B8B4BA9F2AB}"/>
              </a:ext>
            </a:extLst>
          </p:cNvPr>
          <p:cNvSpPr txBox="1"/>
          <p:nvPr/>
        </p:nvSpPr>
        <p:spPr>
          <a:xfrm>
            <a:off x="7015609" y="2701019"/>
            <a:ext cx="3432870" cy="397096"/>
          </a:xfrm>
          <a:prstGeom prst="rect">
            <a:avLst/>
          </a:prstGeom>
        </p:spPr>
        <p:txBody>
          <a:bodyPr lIns="0" tIns="0" rIns="0" bIns="0" rtlCol="0" anchor="t">
            <a:spAutoFit/>
          </a:bodyPr>
          <a:lstStyle/>
          <a:p>
            <a:pPr algn="l">
              <a:lnSpc>
                <a:spcPts val="3374"/>
              </a:lnSpc>
            </a:pPr>
            <a:r>
              <a:rPr lang="en-US" sz="2400" b="1" dirty="0">
                <a:solidFill>
                  <a:srgbClr val="272525"/>
                </a:solidFill>
                <a:latin typeface="Inter Bold"/>
                <a:ea typeface="Inter Bold"/>
                <a:cs typeface="Inter Bold"/>
                <a:sym typeface="Inter Bold"/>
              </a:rPr>
              <a:t>National Whitelist</a:t>
            </a:r>
          </a:p>
        </p:txBody>
      </p:sp>
      <p:sp>
        <p:nvSpPr>
          <p:cNvPr id="31" name="TextBox 36">
            <a:extLst>
              <a:ext uri="{FF2B5EF4-FFF2-40B4-BE49-F238E27FC236}">
                <a16:creationId xmlns:a16="http://schemas.microsoft.com/office/drawing/2014/main" id="{C2FB6A05-9F7B-B9B2-7C50-4A2F267322FB}"/>
              </a:ext>
            </a:extLst>
          </p:cNvPr>
          <p:cNvSpPr txBox="1"/>
          <p:nvPr/>
        </p:nvSpPr>
        <p:spPr>
          <a:xfrm>
            <a:off x="822301" y="4714319"/>
            <a:ext cx="3432870" cy="397096"/>
          </a:xfrm>
          <a:prstGeom prst="rect">
            <a:avLst/>
          </a:prstGeom>
        </p:spPr>
        <p:txBody>
          <a:bodyPr lIns="0" tIns="0" rIns="0" bIns="0" rtlCol="0" anchor="t">
            <a:spAutoFit/>
          </a:bodyPr>
          <a:lstStyle/>
          <a:p>
            <a:pPr algn="l">
              <a:lnSpc>
                <a:spcPts val="3374"/>
              </a:lnSpc>
            </a:pPr>
            <a:r>
              <a:rPr lang="en-US" sz="2400" b="1" dirty="0">
                <a:solidFill>
                  <a:srgbClr val="272525"/>
                </a:solidFill>
                <a:latin typeface="Inter Bold"/>
                <a:ea typeface="Inter Bold"/>
                <a:cs typeface="Inter Bold"/>
                <a:sym typeface="Inter Bold"/>
              </a:rPr>
              <a:t>Wider Integration</a:t>
            </a:r>
          </a:p>
        </p:txBody>
      </p:sp>
      <p:sp>
        <p:nvSpPr>
          <p:cNvPr id="32" name="TextBox 46">
            <a:extLst>
              <a:ext uri="{FF2B5EF4-FFF2-40B4-BE49-F238E27FC236}">
                <a16:creationId xmlns:a16="http://schemas.microsoft.com/office/drawing/2014/main" id="{D1E1CE68-2CBA-7934-9638-4FC0E86702F3}"/>
              </a:ext>
            </a:extLst>
          </p:cNvPr>
          <p:cNvSpPr txBox="1"/>
          <p:nvPr/>
        </p:nvSpPr>
        <p:spPr>
          <a:xfrm>
            <a:off x="7015609" y="4715961"/>
            <a:ext cx="3810000" cy="397096"/>
          </a:xfrm>
          <a:prstGeom prst="rect">
            <a:avLst/>
          </a:prstGeom>
        </p:spPr>
        <p:txBody>
          <a:bodyPr lIns="0" tIns="0" rIns="0" bIns="0" rtlCol="0" anchor="t">
            <a:spAutoFit/>
          </a:bodyPr>
          <a:lstStyle/>
          <a:p>
            <a:pPr algn="l">
              <a:lnSpc>
                <a:spcPts val="3374"/>
              </a:lnSpc>
            </a:pPr>
            <a:r>
              <a:rPr lang="en-US" sz="2400" b="1" dirty="0">
                <a:solidFill>
                  <a:srgbClr val="272525"/>
                </a:solidFill>
                <a:latin typeface="Inter Bold"/>
                <a:ea typeface="Inter Bold"/>
                <a:cs typeface="Inter Bold"/>
                <a:sym typeface="Inter Bold"/>
              </a:rPr>
              <a:t>Advanced AI Defenses</a:t>
            </a:r>
          </a:p>
        </p:txBody>
      </p:sp>
      <p:sp>
        <p:nvSpPr>
          <p:cNvPr id="33" name="TextBox 17">
            <a:extLst>
              <a:ext uri="{FF2B5EF4-FFF2-40B4-BE49-F238E27FC236}">
                <a16:creationId xmlns:a16="http://schemas.microsoft.com/office/drawing/2014/main" id="{147AA0C4-6629-B554-9881-BE2FEB958E1A}"/>
              </a:ext>
            </a:extLst>
          </p:cNvPr>
          <p:cNvSpPr txBox="1"/>
          <p:nvPr/>
        </p:nvSpPr>
        <p:spPr>
          <a:xfrm>
            <a:off x="825241" y="3272127"/>
            <a:ext cx="4712407" cy="821443"/>
          </a:xfrm>
          <a:prstGeom prst="rect">
            <a:avLst/>
          </a:prstGeom>
        </p:spPr>
        <p:txBody>
          <a:bodyPr wrap="square" lIns="0" tIns="0" rIns="0" bIns="0" rtlCol="0" anchor="t">
            <a:spAutoFit/>
          </a:bodyPr>
          <a:lstStyle/>
          <a:p>
            <a:pPr algn="l">
              <a:lnSpc>
                <a:spcPts val="3437"/>
              </a:lnSpc>
            </a:pPr>
            <a:r>
              <a:rPr lang="en-US" sz="2000" dirty="0">
                <a:solidFill>
                  <a:srgbClr val="272525"/>
                </a:solidFill>
                <a:latin typeface="Inter"/>
                <a:ea typeface="Inter"/>
                <a:cs typeface="Inter"/>
                <a:sym typeface="Inter"/>
              </a:rPr>
              <a:t>Proactive self-scanning for fake banking applications, empowering users directly.</a:t>
            </a:r>
          </a:p>
        </p:txBody>
      </p:sp>
      <p:sp>
        <p:nvSpPr>
          <p:cNvPr id="34" name="TextBox 27">
            <a:extLst>
              <a:ext uri="{FF2B5EF4-FFF2-40B4-BE49-F238E27FC236}">
                <a16:creationId xmlns:a16="http://schemas.microsoft.com/office/drawing/2014/main" id="{551CC31E-F901-B1EA-0ADF-AA3A0D909CD5}"/>
              </a:ext>
            </a:extLst>
          </p:cNvPr>
          <p:cNvSpPr txBox="1"/>
          <p:nvPr/>
        </p:nvSpPr>
        <p:spPr>
          <a:xfrm>
            <a:off x="7015609" y="3284313"/>
            <a:ext cx="4541224" cy="1257460"/>
          </a:xfrm>
          <a:prstGeom prst="rect">
            <a:avLst/>
          </a:prstGeom>
        </p:spPr>
        <p:txBody>
          <a:bodyPr wrap="square" lIns="0" tIns="0" rIns="0" bIns="0" rtlCol="0" anchor="t">
            <a:spAutoFit/>
          </a:bodyPr>
          <a:lstStyle/>
          <a:p>
            <a:pPr algn="l">
              <a:lnSpc>
                <a:spcPts val="3437"/>
              </a:lnSpc>
            </a:pPr>
            <a:r>
              <a:rPr lang="en-US" sz="2000" dirty="0">
                <a:solidFill>
                  <a:srgbClr val="272525"/>
                </a:solidFill>
                <a:latin typeface="Inter"/>
                <a:ea typeface="Inter"/>
                <a:cs typeface="Inter"/>
                <a:sym typeface="Inter"/>
              </a:rPr>
              <a:t>Establishing a trusted registry of legitimate banking apps across the nation.</a:t>
            </a:r>
          </a:p>
        </p:txBody>
      </p:sp>
      <p:sp>
        <p:nvSpPr>
          <p:cNvPr id="35" name="TextBox 37">
            <a:extLst>
              <a:ext uri="{FF2B5EF4-FFF2-40B4-BE49-F238E27FC236}">
                <a16:creationId xmlns:a16="http://schemas.microsoft.com/office/drawing/2014/main" id="{A891C1C2-8DA9-0717-E51E-2506D106DD74}"/>
              </a:ext>
            </a:extLst>
          </p:cNvPr>
          <p:cNvSpPr txBox="1"/>
          <p:nvPr/>
        </p:nvSpPr>
        <p:spPr>
          <a:xfrm>
            <a:off x="822301" y="5235104"/>
            <a:ext cx="5017596" cy="821443"/>
          </a:xfrm>
          <a:prstGeom prst="rect">
            <a:avLst/>
          </a:prstGeom>
        </p:spPr>
        <p:txBody>
          <a:bodyPr wrap="square" lIns="0" tIns="0" rIns="0" bIns="0" rtlCol="0" anchor="t">
            <a:spAutoFit/>
          </a:bodyPr>
          <a:lstStyle/>
          <a:p>
            <a:pPr algn="l">
              <a:lnSpc>
                <a:spcPts val="3437"/>
              </a:lnSpc>
            </a:pPr>
            <a:r>
              <a:rPr lang="en-US" sz="2000" dirty="0">
                <a:solidFill>
                  <a:srgbClr val="272525"/>
                </a:solidFill>
                <a:latin typeface="Inter"/>
                <a:ea typeface="Inter"/>
                <a:cs typeface="Inter"/>
                <a:sym typeface="Inter"/>
              </a:rPr>
              <a:t>Seamless data and intelligence sharing with RBI, CERT-IN, and telecom providers.</a:t>
            </a:r>
          </a:p>
        </p:txBody>
      </p:sp>
      <p:sp>
        <p:nvSpPr>
          <p:cNvPr id="36" name="TextBox 47">
            <a:extLst>
              <a:ext uri="{FF2B5EF4-FFF2-40B4-BE49-F238E27FC236}">
                <a16:creationId xmlns:a16="http://schemas.microsoft.com/office/drawing/2014/main" id="{C09EB393-2918-F684-1D41-7862B02AC097}"/>
              </a:ext>
            </a:extLst>
          </p:cNvPr>
          <p:cNvSpPr txBox="1"/>
          <p:nvPr/>
        </p:nvSpPr>
        <p:spPr>
          <a:xfrm>
            <a:off x="7015609" y="5139323"/>
            <a:ext cx="4712406" cy="1261114"/>
          </a:xfrm>
          <a:prstGeom prst="rect">
            <a:avLst/>
          </a:prstGeom>
        </p:spPr>
        <p:txBody>
          <a:bodyPr wrap="square" lIns="0" tIns="0" rIns="0" bIns="0" rtlCol="0" anchor="t">
            <a:spAutoFit/>
          </a:bodyPr>
          <a:lstStyle/>
          <a:p>
            <a:pPr algn="l">
              <a:lnSpc>
                <a:spcPts val="3437"/>
              </a:lnSpc>
            </a:pPr>
            <a:r>
              <a:rPr lang="en-US" sz="2000" dirty="0">
                <a:solidFill>
                  <a:srgbClr val="272525"/>
                </a:solidFill>
                <a:latin typeface="Inter"/>
                <a:ea typeface="Inter"/>
                <a:cs typeface="Inter"/>
                <a:sym typeface="Inter"/>
              </a:rPr>
              <a:t>Leveraging AI to detect deepfake overlays and sophisticated phishing attempts.</a:t>
            </a:r>
          </a:p>
        </p:txBody>
      </p:sp>
    </p:spTree>
    <p:extLst>
      <p:ext uri="{BB962C8B-B14F-4D97-AF65-F5344CB8AC3E}">
        <p14:creationId xmlns:p14="http://schemas.microsoft.com/office/powerpoint/2010/main" val="42193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8F5A995F-5C1B-C943-787F-38CB52579844}"/>
              </a:ext>
            </a:extLst>
          </p:cNvPr>
          <p:cNvGrpSpPr/>
          <p:nvPr/>
        </p:nvGrpSpPr>
        <p:grpSpPr>
          <a:xfrm>
            <a:off x="8372475" y="828675"/>
            <a:ext cx="3819525" cy="5857876"/>
            <a:chOff x="0" y="0"/>
            <a:chExt cx="9144000" cy="13716000"/>
          </a:xfrm>
        </p:grpSpPr>
        <p:sp>
          <p:nvSpPr>
            <p:cNvPr id="5" name="Freeform 9" descr="preencoded.png">
              <a:extLst>
                <a:ext uri="{FF2B5EF4-FFF2-40B4-BE49-F238E27FC236}">
                  <a16:creationId xmlns:a16="http://schemas.microsoft.com/office/drawing/2014/main" id="{F1135F5A-F345-0069-1411-CF7DDA605914}"/>
                </a:ext>
              </a:extLst>
            </p:cNvPr>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6" name="TextBox 10">
            <a:extLst>
              <a:ext uri="{FF2B5EF4-FFF2-40B4-BE49-F238E27FC236}">
                <a16:creationId xmlns:a16="http://schemas.microsoft.com/office/drawing/2014/main" id="{FE87485B-20FF-397C-FF80-CF5B40FC4ACC}"/>
              </a:ext>
            </a:extLst>
          </p:cNvPr>
          <p:cNvSpPr txBox="1"/>
          <p:nvPr/>
        </p:nvSpPr>
        <p:spPr>
          <a:xfrm>
            <a:off x="362471" y="594465"/>
            <a:ext cx="7979717" cy="667106"/>
          </a:xfrm>
          <a:prstGeom prst="rect">
            <a:avLst/>
          </a:prstGeom>
        </p:spPr>
        <p:txBody>
          <a:bodyPr lIns="0" tIns="0" rIns="0" bIns="0" rtlCol="0" anchor="t">
            <a:spAutoFit/>
          </a:bodyPr>
          <a:lstStyle/>
          <a:p>
            <a:pPr algn="l">
              <a:lnSpc>
                <a:spcPts val="5562"/>
              </a:lnSpc>
            </a:pPr>
            <a:r>
              <a:rPr lang="en-US" sz="3600" b="1" dirty="0">
                <a:solidFill>
                  <a:srgbClr val="000000"/>
                </a:solidFill>
                <a:latin typeface="Inter Bold"/>
                <a:ea typeface="Inter Bold"/>
                <a:cs typeface="Inter Bold"/>
                <a:sym typeface="Inter Bold"/>
              </a:rPr>
              <a:t>Closing: Why </a:t>
            </a:r>
            <a:r>
              <a:rPr lang="en-US" sz="3600" b="1" dirty="0" err="1">
                <a:solidFill>
                  <a:srgbClr val="000000"/>
                </a:solidFill>
                <a:latin typeface="Inter Bold"/>
                <a:ea typeface="Inter Bold"/>
                <a:cs typeface="Inter Bold"/>
                <a:sym typeface="Inter Bold"/>
              </a:rPr>
              <a:t>BankShield</a:t>
            </a:r>
            <a:r>
              <a:rPr lang="en-US" sz="3600" b="1" dirty="0">
                <a:solidFill>
                  <a:srgbClr val="000000"/>
                </a:solidFill>
                <a:latin typeface="Inter Bold"/>
                <a:ea typeface="Inter Bold"/>
                <a:cs typeface="Inter Bold"/>
                <a:sym typeface="Inter Bold"/>
              </a:rPr>
              <a:t> AI?</a:t>
            </a:r>
          </a:p>
        </p:txBody>
      </p:sp>
      <p:sp>
        <p:nvSpPr>
          <p:cNvPr id="7" name="TextBox 11">
            <a:extLst>
              <a:ext uri="{FF2B5EF4-FFF2-40B4-BE49-F238E27FC236}">
                <a16:creationId xmlns:a16="http://schemas.microsoft.com/office/drawing/2014/main" id="{2EC26F12-2552-B4D0-BDA8-E719A64CA780}"/>
              </a:ext>
            </a:extLst>
          </p:cNvPr>
          <p:cNvSpPr txBox="1"/>
          <p:nvPr/>
        </p:nvSpPr>
        <p:spPr>
          <a:xfrm>
            <a:off x="663996" y="1647219"/>
            <a:ext cx="6812161" cy="416332"/>
          </a:xfrm>
          <a:prstGeom prst="rect">
            <a:avLst/>
          </a:prstGeom>
        </p:spPr>
        <p:txBody>
          <a:bodyPr wrap="square" lIns="0" tIns="0" rIns="0" bIns="0" rtlCol="0" anchor="t">
            <a:spAutoFit/>
          </a:bodyPr>
          <a:lstStyle/>
          <a:p>
            <a:pPr algn="l">
              <a:lnSpc>
                <a:spcPts val="3562"/>
              </a:lnSpc>
            </a:pPr>
            <a:r>
              <a:rPr lang="en-US" sz="2400" dirty="0">
                <a:solidFill>
                  <a:srgbClr val="272525"/>
                </a:solidFill>
                <a:latin typeface="Inter"/>
                <a:ea typeface="Inter"/>
                <a:cs typeface="Inter"/>
                <a:sym typeface="Inter"/>
              </a:rPr>
              <a:t>"Not just detection, but prevention + attribution."</a:t>
            </a:r>
          </a:p>
        </p:txBody>
      </p:sp>
      <p:sp>
        <p:nvSpPr>
          <p:cNvPr id="8" name="TextBox 14">
            <a:extLst>
              <a:ext uri="{FF2B5EF4-FFF2-40B4-BE49-F238E27FC236}">
                <a16:creationId xmlns:a16="http://schemas.microsoft.com/office/drawing/2014/main" id="{45DB456F-1EEB-5DCE-2319-3F790EBDA787}"/>
              </a:ext>
            </a:extLst>
          </p:cNvPr>
          <p:cNvSpPr txBox="1"/>
          <p:nvPr/>
        </p:nvSpPr>
        <p:spPr>
          <a:xfrm>
            <a:off x="362469" y="2891286"/>
            <a:ext cx="7415213" cy="1732654"/>
          </a:xfrm>
          <a:prstGeom prst="rect">
            <a:avLst/>
          </a:prstGeom>
        </p:spPr>
        <p:txBody>
          <a:bodyPr wrap="square" lIns="0" tIns="0" rIns="0" bIns="0" rtlCol="0" anchor="t">
            <a:spAutoFit/>
          </a:bodyPr>
          <a:lstStyle/>
          <a:p>
            <a:pPr algn="ctr">
              <a:lnSpc>
                <a:spcPct val="150000"/>
              </a:lnSpc>
            </a:pPr>
            <a:r>
              <a:rPr lang="en-US" sz="4000" b="1" dirty="0">
                <a:solidFill>
                  <a:srgbClr val="000000"/>
                </a:solidFill>
                <a:latin typeface="Inter Bold"/>
                <a:ea typeface="Inter Bold"/>
                <a:cs typeface="Inter Bold"/>
                <a:sym typeface="Inter Bold"/>
              </a:rPr>
              <a:t>Protecting Citizens, Empowering Cyber Police.</a:t>
            </a:r>
          </a:p>
        </p:txBody>
      </p:sp>
      <p:grpSp>
        <p:nvGrpSpPr>
          <p:cNvPr id="9" name="Group 12">
            <a:extLst>
              <a:ext uri="{FF2B5EF4-FFF2-40B4-BE49-F238E27FC236}">
                <a16:creationId xmlns:a16="http://schemas.microsoft.com/office/drawing/2014/main" id="{E20FCF91-C708-CE86-05FF-6DD6D1B7E5A4}"/>
              </a:ext>
            </a:extLst>
          </p:cNvPr>
          <p:cNvGrpSpPr/>
          <p:nvPr/>
        </p:nvGrpSpPr>
        <p:grpSpPr>
          <a:xfrm>
            <a:off x="481751" y="1521843"/>
            <a:ext cx="45719" cy="667106"/>
            <a:chOff x="0" y="0"/>
            <a:chExt cx="50800" cy="1455340"/>
          </a:xfrm>
        </p:grpSpPr>
        <p:sp>
          <p:nvSpPr>
            <p:cNvPr id="10" name="Freeform 13">
              <a:extLst>
                <a:ext uri="{FF2B5EF4-FFF2-40B4-BE49-F238E27FC236}">
                  <a16:creationId xmlns:a16="http://schemas.microsoft.com/office/drawing/2014/main" id="{9111B831-0F9C-DEFA-E3BA-09424CD3382F}"/>
                </a:ext>
              </a:extLst>
            </p:cNvPr>
            <p:cNvSpPr/>
            <p:nvPr/>
          </p:nvSpPr>
          <p:spPr>
            <a:xfrm>
              <a:off x="0" y="0"/>
              <a:ext cx="50800" cy="1455293"/>
            </a:xfrm>
            <a:custGeom>
              <a:avLst/>
              <a:gdLst/>
              <a:ahLst/>
              <a:cxnLst/>
              <a:rect l="l" t="t" r="r" b="b"/>
              <a:pathLst>
                <a:path w="50800" h="1455293">
                  <a:moveTo>
                    <a:pt x="0" y="0"/>
                  </a:moveTo>
                  <a:lnTo>
                    <a:pt x="50800" y="0"/>
                  </a:lnTo>
                  <a:lnTo>
                    <a:pt x="50800" y="1455293"/>
                  </a:lnTo>
                  <a:lnTo>
                    <a:pt x="0" y="1455293"/>
                  </a:lnTo>
                  <a:close/>
                </a:path>
              </a:pathLst>
            </a:custGeom>
            <a:solidFill>
              <a:srgbClr val="4950BC"/>
            </a:solidFill>
          </p:spPr>
        </p:sp>
      </p:grpSp>
    </p:spTree>
    <p:extLst>
      <p:ext uri="{BB962C8B-B14F-4D97-AF65-F5344CB8AC3E}">
        <p14:creationId xmlns:p14="http://schemas.microsoft.com/office/powerpoint/2010/main" val="81206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0625F-F341-BF3D-79BC-4513CABC2BE7}"/>
            </a:ext>
          </a:extLst>
        </p:cNvPr>
        <p:cNvGrpSpPr/>
        <p:nvPr/>
      </p:nvGrpSpPr>
      <p:grpSpPr>
        <a:xfrm>
          <a:off x="0" y="0"/>
          <a:ext cx="0" cy="0"/>
          <a:chOff x="0" y="0"/>
          <a:chExt cx="0" cy="0"/>
        </a:xfrm>
      </p:grpSpPr>
      <p:sp>
        <p:nvSpPr>
          <p:cNvPr id="6" name="TextBox 10">
            <a:extLst>
              <a:ext uri="{FF2B5EF4-FFF2-40B4-BE49-F238E27FC236}">
                <a16:creationId xmlns:a16="http://schemas.microsoft.com/office/drawing/2014/main" id="{3215CF00-0B71-51EA-862E-5641FC33566C}"/>
              </a:ext>
            </a:extLst>
          </p:cNvPr>
          <p:cNvSpPr txBox="1"/>
          <p:nvPr/>
        </p:nvSpPr>
        <p:spPr>
          <a:xfrm>
            <a:off x="0" y="982075"/>
            <a:ext cx="4297597" cy="793752"/>
          </a:xfrm>
          <a:prstGeom prst="rect">
            <a:avLst/>
          </a:prstGeom>
        </p:spPr>
        <p:txBody>
          <a:bodyPr wrap="square" lIns="0" tIns="0" rIns="0" bIns="0" rtlCol="0" anchor="t">
            <a:spAutoFit/>
          </a:bodyPr>
          <a:lstStyle/>
          <a:p>
            <a:pPr algn="ctr">
              <a:lnSpc>
                <a:spcPts val="6937"/>
              </a:lnSpc>
            </a:pPr>
            <a:r>
              <a:rPr lang="en-US" sz="4000" b="1" dirty="0" err="1">
                <a:solidFill>
                  <a:srgbClr val="000000"/>
                </a:solidFill>
                <a:latin typeface="Inter Bold"/>
                <a:ea typeface="Inter Bold"/>
                <a:cs typeface="Inter Bold"/>
                <a:sym typeface="Inter Bold"/>
              </a:rPr>
              <a:t>BankShield</a:t>
            </a:r>
            <a:r>
              <a:rPr lang="en-US" sz="4000" b="1" dirty="0">
                <a:solidFill>
                  <a:srgbClr val="000000"/>
                </a:solidFill>
                <a:latin typeface="Inter Bold"/>
                <a:ea typeface="Inter Bold"/>
                <a:cs typeface="Inter Bold"/>
                <a:sym typeface="Inter Bold"/>
              </a:rPr>
              <a:t> AI</a:t>
            </a:r>
          </a:p>
        </p:txBody>
      </p:sp>
      <p:sp>
        <p:nvSpPr>
          <p:cNvPr id="8" name="TextBox 11">
            <a:extLst>
              <a:ext uri="{FF2B5EF4-FFF2-40B4-BE49-F238E27FC236}">
                <a16:creationId xmlns:a16="http://schemas.microsoft.com/office/drawing/2014/main" id="{38430A31-C3F7-0998-F541-5A7C780F7C54}"/>
              </a:ext>
            </a:extLst>
          </p:cNvPr>
          <p:cNvSpPr txBox="1"/>
          <p:nvPr/>
        </p:nvSpPr>
        <p:spPr>
          <a:xfrm>
            <a:off x="382823" y="1693809"/>
            <a:ext cx="6499694" cy="493277"/>
          </a:xfrm>
          <a:prstGeom prst="rect">
            <a:avLst/>
          </a:prstGeom>
        </p:spPr>
        <p:txBody>
          <a:bodyPr wrap="square" lIns="0" tIns="0" rIns="0" bIns="0" rtlCol="0" anchor="t">
            <a:spAutoFit/>
          </a:bodyPr>
          <a:lstStyle/>
          <a:p>
            <a:pPr algn="ctr">
              <a:lnSpc>
                <a:spcPts val="4437"/>
              </a:lnSpc>
            </a:pPr>
            <a:r>
              <a:rPr lang="en-US" sz="2400" dirty="0">
                <a:solidFill>
                  <a:srgbClr val="272525"/>
                </a:solidFill>
                <a:latin typeface="Inter"/>
                <a:ea typeface="Inter"/>
                <a:cs typeface="Inter"/>
                <a:sym typeface="Inter"/>
              </a:rPr>
              <a:t>From Fake Banking Apps to Catching Criminals</a:t>
            </a:r>
          </a:p>
        </p:txBody>
      </p:sp>
      <p:sp>
        <p:nvSpPr>
          <p:cNvPr id="9" name="TextBox 12">
            <a:extLst>
              <a:ext uri="{FF2B5EF4-FFF2-40B4-BE49-F238E27FC236}">
                <a16:creationId xmlns:a16="http://schemas.microsoft.com/office/drawing/2014/main" id="{B7C9DBF3-5219-76D4-4AE6-4E23FA91AC3F}"/>
              </a:ext>
            </a:extLst>
          </p:cNvPr>
          <p:cNvSpPr txBox="1"/>
          <p:nvPr/>
        </p:nvSpPr>
        <p:spPr>
          <a:xfrm>
            <a:off x="1223403" y="3198167"/>
            <a:ext cx="6148387" cy="461665"/>
          </a:xfrm>
          <a:prstGeom prst="rect">
            <a:avLst/>
          </a:prstGeom>
        </p:spPr>
        <p:txBody>
          <a:bodyPr wrap="square" lIns="0" tIns="0" rIns="0" bIns="0" rtlCol="0" anchor="t">
            <a:spAutoFit/>
          </a:bodyPr>
          <a:lstStyle/>
          <a:p>
            <a:pPr algn="ctr">
              <a:lnSpc>
                <a:spcPts val="3562"/>
              </a:lnSpc>
            </a:pPr>
            <a:r>
              <a:rPr lang="en-US" sz="3200" dirty="0">
                <a:solidFill>
                  <a:srgbClr val="272525"/>
                </a:solidFill>
                <a:latin typeface="Inter"/>
                <a:ea typeface="Inter"/>
                <a:cs typeface="Inter"/>
                <a:sym typeface="Inter"/>
              </a:rPr>
              <a:t>CIIS Hackathon 2025 Submission</a:t>
            </a:r>
          </a:p>
        </p:txBody>
      </p:sp>
      <p:sp>
        <p:nvSpPr>
          <p:cNvPr id="10" name="TextBox 9">
            <a:extLst>
              <a:ext uri="{FF2B5EF4-FFF2-40B4-BE49-F238E27FC236}">
                <a16:creationId xmlns:a16="http://schemas.microsoft.com/office/drawing/2014/main" id="{520CDDCC-1CFD-4C52-4ACE-D5EC4510C8B3}"/>
              </a:ext>
            </a:extLst>
          </p:cNvPr>
          <p:cNvSpPr txBox="1"/>
          <p:nvPr/>
        </p:nvSpPr>
        <p:spPr>
          <a:xfrm>
            <a:off x="382823" y="4670913"/>
            <a:ext cx="8417944" cy="769441"/>
          </a:xfrm>
          <a:prstGeom prst="rect">
            <a:avLst/>
          </a:prstGeom>
          <a:noFill/>
        </p:spPr>
        <p:txBody>
          <a:bodyPr wrap="square">
            <a:spAutoFit/>
          </a:bodyPr>
          <a:lstStyle/>
          <a:p>
            <a:r>
              <a:rPr lang="en-US" sz="2200" b="1" dirty="0">
                <a:solidFill>
                  <a:srgbClr val="272525"/>
                </a:solidFill>
                <a:latin typeface="Inter"/>
                <a:ea typeface="Inter"/>
              </a:rPr>
              <a:t>Problem</a:t>
            </a:r>
            <a:r>
              <a:rPr lang="en-US" sz="2200" b="1" dirty="0"/>
              <a:t> </a:t>
            </a:r>
            <a:r>
              <a:rPr lang="en-US" sz="2200" b="1" dirty="0">
                <a:solidFill>
                  <a:srgbClr val="272525"/>
                </a:solidFill>
                <a:latin typeface="Inter"/>
                <a:ea typeface="Inter"/>
              </a:rPr>
              <a:t>Statement</a:t>
            </a:r>
            <a:r>
              <a:rPr lang="en-US" sz="2200" b="1" dirty="0"/>
              <a:t> </a:t>
            </a:r>
            <a:r>
              <a:rPr lang="en-US" sz="2200" dirty="0">
                <a:solidFill>
                  <a:srgbClr val="272525"/>
                </a:solidFill>
                <a:latin typeface="Inter"/>
                <a:ea typeface="Inter"/>
              </a:rPr>
              <a:t>:</a:t>
            </a:r>
            <a:r>
              <a:rPr lang="en-US" sz="2200" dirty="0"/>
              <a:t> </a:t>
            </a:r>
            <a:r>
              <a:rPr lang="en-US" sz="2200" dirty="0">
                <a:solidFill>
                  <a:srgbClr val="272525"/>
                </a:solidFill>
                <a:latin typeface="Inter"/>
                <a:ea typeface="Inter"/>
              </a:rPr>
              <a:t>Detecting Fake Banking APKs (integrated with suspicious transactions &amp; laundering detection)</a:t>
            </a:r>
            <a:endParaRPr lang="en-IN" sz="2200" dirty="0">
              <a:solidFill>
                <a:srgbClr val="272525"/>
              </a:solidFill>
              <a:latin typeface="Inter"/>
              <a:ea typeface="Inter"/>
            </a:endParaRPr>
          </a:p>
        </p:txBody>
      </p:sp>
      <p:grpSp>
        <p:nvGrpSpPr>
          <p:cNvPr id="11" name="Group 8">
            <a:extLst>
              <a:ext uri="{FF2B5EF4-FFF2-40B4-BE49-F238E27FC236}">
                <a16:creationId xmlns:a16="http://schemas.microsoft.com/office/drawing/2014/main" id="{360314EE-1B8A-36B2-E1E5-55B6E94E4CBE}"/>
              </a:ext>
            </a:extLst>
          </p:cNvPr>
          <p:cNvGrpSpPr/>
          <p:nvPr/>
        </p:nvGrpSpPr>
        <p:grpSpPr>
          <a:xfrm>
            <a:off x="8372535" y="1128895"/>
            <a:ext cx="3819465" cy="5585311"/>
            <a:chOff x="0" y="0"/>
            <a:chExt cx="9144000" cy="13716000"/>
          </a:xfrm>
        </p:grpSpPr>
        <p:sp>
          <p:nvSpPr>
            <p:cNvPr id="12" name="Freeform 9" descr="preencoded.png">
              <a:extLst>
                <a:ext uri="{FF2B5EF4-FFF2-40B4-BE49-F238E27FC236}">
                  <a16:creationId xmlns:a16="http://schemas.microsoft.com/office/drawing/2014/main" id="{D2C8AE98-68E8-D2DB-7137-E12A80C797CE}"/>
                </a:ext>
              </a:extLst>
            </p:cNvPr>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13" name="TextBox 13">
            <a:extLst>
              <a:ext uri="{FF2B5EF4-FFF2-40B4-BE49-F238E27FC236}">
                <a16:creationId xmlns:a16="http://schemas.microsoft.com/office/drawing/2014/main" id="{4AF9DC2C-8FE3-8ABA-8F1A-47B5C7AB971E}"/>
              </a:ext>
            </a:extLst>
          </p:cNvPr>
          <p:cNvSpPr txBox="1"/>
          <p:nvPr/>
        </p:nvSpPr>
        <p:spPr>
          <a:xfrm>
            <a:off x="452438" y="5516015"/>
            <a:ext cx="9445526" cy="873894"/>
          </a:xfrm>
          <a:prstGeom prst="rect">
            <a:avLst/>
          </a:prstGeom>
        </p:spPr>
        <p:txBody>
          <a:bodyPr lIns="0" tIns="0" rIns="0" bIns="0" rtlCol="0" anchor="t">
            <a:spAutoFit/>
          </a:bodyPr>
          <a:lstStyle/>
          <a:p>
            <a:pPr>
              <a:lnSpc>
                <a:spcPts val="3562"/>
              </a:lnSpc>
            </a:pPr>
            <a:r>
              <a:rPr lang="en-US" sz="2200" b="1" dirty="0">
                <a:solidFill>
                  <a:srgbClr val="272525"/>
                </a:solidFill>
                <a:latin typeface="Inter"/>
                <a:ea typeface="Inter"/>
                <a:cs typeface="Inter"/>
                <a:sym typeface="Inter"/>
              </a:rPr>
              <a:t>Team: </a:t>
            </a:r>
            <a:r>
              <a:rPr lang="en-US" sz="2200" dirty="0">
                <a:solidFill>
                  <a:srgbClr val="272525"/>
                </a:solidFill>
                <a:latin typeface="Inter"/>
                <a:ea typeface="Inter"/>
                <a:cs typeface="Inter"/>
                <a:sym typeface="Inter"/>
              </a:rPr>
              <a:t>Cyber Monks </a:t>
            </a:r>
          </a:p>
          <a:p>
            <a:pPr>
              <a:lnSpc>
                <a:spcPts val="3562"/>
              </a:lnSpc>
            </a:pPr>
            <a:r>
              <a:rPr lang="en-US" sz="2200" b="1" dirty="0">
                <a:solidFill>
                  <a:srgbClr val="272525"/>
                </a:solidFill>
                <a:latin typeface="Inter"/>
                <a:ea typeface="Inter"/>
                <a:cs typeface="Inter"/>
                <a:sym typeface="Inter"/>
              </a:rPr>
              <a:t>College: </a:t>
            </a:r>
            <a:r>
              <a:rPr lang="en-US" sz="2200" dirty="0">
                <a:solidFill>
                  <a:srgbClr val="272525"/>
                </a:solidFill>
                <a:latin typeface="Inter"/>
                <a:ea typeface="Inter"/>
                <a:cs typeface="Inter"/>
                <a:sym typeface="Inter"/>
              </a:rPr>
              <a:t>Institute of Technology And Management Gwalior</a:t>
            </a:r>
          </a:p>
        </p:txBody>
      </p:sp>
    </p:spTree>
    <p:extLst>
      <p:ext uri="{BB962C8B-B14F-4D97-AF65-F5344CB8AC3E}">
        <p14:creationId xmlns:p14="http://schemas.microsoft.com/office/powerpoint/2010/main" val="65180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AA5C9-93A5-929C-8DC0-85B38E953B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70FA4E-A3B2-2EBA-3F29-F6B96A5F6D54}"/>
              </a:ext>
            </a:extLst>
          </p:cNvPr>
          <p:cNvPicPr>
            <a:picLocks noChangeAspect="1"/>
          </p:cNvPicPr>
          <p:nvPr/>
        </p:nvPicPr>
        <p:blipFill>
          <a:blip r:embed="rId2"/>
          <a:stretch>
            <a:fillRect/>
          </a:stretch>
        </p:blipFill>
        <p:spPr>
          <a:xfrm>
            <a:off x="8672512" y="1566211"/>
            <a:ext cx="3616431" cy="4081489"/>
          </a:xfrm>
          <a:prstGeom prst="rect">
            <a:avLst/>
          </a:prstGeom>
        </p:spPr>
      </p:pic>
      <p:sp>
        <p:nvSpPr>
          <p:cNvPr id="5" name="Title 4">
            <a:extLst>
              <a:ext uri="{FF2B5EF4-FFF2-40B4-BE49-F238E27FC236}">
                <a16:creationId xmlns:a16="http://schemas.microsoft.com/office/drawing/2014/main" id="{597A39F9-ECA2-BB5D-700A-F4DBC9E9A2DE}"/>
              </a:ext>
            </a:extLst>
          </p:cNvPr>
          <p:cNvSpPr>
            <a:spLocks noGrp="1"/>
          </p:cNvSpPr>
          <p:nvPr>
            <p:ph type="title"/>
          </p:nvPr>
        </p:nvSpPr>
        <p:spPr>
          <a:xfrm>
            <a:off x="404958" y="66027"/>
            <a:ext cx="5080788" cy="1050602"/>
          </a:xfrm>
        </p:spPr>
        <p:txBody>
          <a:bodyPr>
            <a:normAutofit/>
          </a:bodyPr>
          <a:lstStyle/>
          <a:p>
            <a:r>
              <a:rPr lang="en-US" dirty="0"/>
              <a:t>Idea</a:t>
            </a:r>
          </a:p>
        </p:txBody>
      </p:sp>
      <p:sp>
        <p:nvSpPr>
          <p:cNvPr id="6" name="TextBox 6">
            <a:extLst>
              <a:ext uri="{FF2B5EF4-FFF2-40B4-BE49-F238E27FC236}">
                <a16:creationId xmlns:a16="http://schemas.microsoft.com/office/drawing/2014/main" id="{4C610772-CAD6-0542-D9C0-BB82A60579C9}"/>
              </a:ext>
            </a:extLst>
          </p:cNvPr>
          <p:cNvSpPr txBox="1"/>
          <p:nvPr/>
        </p:nvSpPr>
        <p:spPr>
          <a:xfrm>
            <a:off x="505626" y="1076697"/>
            <a:ext cx="9013478" cy="668132"/>
          </a:xfrm>
          <a:prstGeom prst="rect">
            <a:avLst/>
          </a:prstGeom>
        </p:spPr>
        <p:txBody>
          <a:bodyPr wrap="square" lIns="0" tIns="0" rIns="0" bIns="0" rtlCol="0" anchor="t">
            <a:spAutoFit/>
          </a:bodyPr>
          <a:lstStyle/>
          <a:p>
            <a:pPr algn="l">
              <a:lnSpc>
                <a:spcPts val="5562"/>
              </a:lnSpc>
            </a:pPr>
            <a:r>
              <a:rPr lang="en-US" sz="3600" b="1" dirty="0">
                <a:solidFill>
                  <a:srgbClr val="000000"/>
                </a:solidFill>
                <a:latin typeface="Inter Bold"/>
                <a:ea typeface="Inter Bold"/>
                <a:cs typeface="Inter Bold"/>
                <a:sym typeface="Inter Bold"/>
              </a:rPr>
              <a:t>The Problem: An Invisible Threat</a:t>
            </a:r>
          </a:p>
        </p:txBody>
      </p:sp>
      <p:sp>
        <p:nvSpPr>
          <p:cNvPr id="7" name="TextBox 7">
            <a:extLst>
              <a:ext uri="{FF2B5EF4-FFF2-40B4-BE49-F238E27FC236}">
                <a16:creationId xmlns:a16="http://schemas.microsoft.com/office/drawing/2014/main" id="{2DF53E72-87DF-F493-EDF8-6F962EF7ED76}"/>
              </a:ext>
            </a:extLst>
          </p:cNvPr>
          <p:cNvSpPr txBox="1"/>
          <p:nvPr/>
        </p:nvSpPr>
        <p:spPr>
          <a:xfrm>
            <a:off x="505625" y="1772587"/>
            <a:ext cx="8166887" cy="1789657"/>
          </a:xfrm>
          <a:prstGeom prst="rect">
            <a:avLst/>
          </a:prstGeom>
        </p:spPr>
        <p:txBody>
          <a:bodyPr wrap="square" lIns="0" tIns="0" rIns="0" bIns="0" rtlCol="0" anchor="t">
            <a:spAutoFit/>
          </a:bodyPr>
          <a:lstStyle/>
          <a:p>
            <a:pPr algn="l">
              <a:lnSpc>
                <a:spcPts val="3562"/>
              </a:lnSpc>
            </a:pPr>
            <a:r>
              <a:rPr lang="en-US" sz="2000" dirty="0">
                <a:solidFill>
                  <a:srgbClr val="272525"/>
                </a:solidFill>
                <a:latin typeface="Inter"/>
                <a:ea typeface="Inter"/>
                <a:cs typeface="Inter"/>
                <a:sym typeface="Inter"/>
              </a:rPr>
              <a:t>Fake banking APKs mimic legitimate applications, tricking users into revealing sensitive information like OTPs and UPI PINs. This stolen data is then used to initiate fraudulent transactions, with the funds rapidly laundered through complex networks.</a:t>
            </a:r>
          </a:p>
        </p:txBody>
      </p:sp>
      <p:sp>
        <p:nvSpPr>
          <p:cNvPr id="8" name="TextBox 8">
            <a:extLst>
              <a:ext uri="{FF2B5EF4-FFF2-40B4-BE49-F238E27FC236}">
                <a16:creationId xmlns:a16="http://schemas.microsoft.com/office/drawing/2014/main" id="{F4B25766-6D3A-BE82-2F28-582E268B0676}"/>
              </a:ext>
            </a:extLst>
          </p:cNvPr>
          <p:cNvSpPr txBox="1"/>
          <p:nvPr/>
        </p:nvSpPr>
        <p:spPr>
          <a:xfrm>
            <a:off x="505625" y="3606956"/>
            <a:ext cx="8166887" cy="866327"/>
          </a:xfrm>
          <a:prstGeom prst="rect">
            <a:avLst/>
          </a:prstGeom>
        </p:spPr>
        <p:txBody>
          <a:bodyPr wrap="square" lIns="0" tIns="0" rIns="0" bIns="0" rtlCol="0" anchor="t">
            <a:spAutoFit/>
          </a:bodyPr>
          <a:lstStyle/>
          <a:p>
            <a:pPr algn="l">
              <a:lnSpc>
                <a:spcPts val="3562"/>
              </a:lnSpc>
            </a:pPr>
            <a:r>
              <a:rPr lang="en-US" sz="2000" dirty="0">
                <a:solidFill>
                  <a:srgbClr val="272525"/>
                </a:solidFill>
                <a:latin typeface="Inter"/>
                <a:ea typeface="Inter"/>
                <a:cs typeface="Inter"/>
                <a:sym typeface="Inter"/>
              </a:rPr>
              <a:t>Currently, victims and law enforcement only detect these incidents </a:t>
            </a:r>
            <a:r>
              <a:rPr lang="en-US" sz="2000" b="1" dirty="0">
                <a:solidFill>
                  <a:srgbClr val="272525"/>
                </a:solidFill>
                <a:latin typeface="Inter Bold"/>
                <a:ea typeface="Inter Bold"/>
                <a:cs typeface="Inter Bold"/>
                <a:sym typeface="Inter Bold"/>
              </a:rPr>
              <a:t>after</a:t>
            </a:r>
            <a:r>
              <a:rPr lang="en-US" sz="2000" dirty="0">
                <a:solidFill>
                  <a:srgbClr val="272525"/>
                </a:solidFill>
                <a:latin typeface="Inter"/>
                <a:ea typeface="Inter"/>
                <a:cs typeface="Inter"/>
                <a:sym typeface="Inter"/>
              </a:rPr>
              <a:t> the financial damage has occurred.</a:t>
            </a:r>
          </a:p>
        </p:txBody>
      </p:sp>
      <p:grpSp>
        <p:nvGrpSpPr>
          <p:cNvPr id="10" name="Group 9">
            <a:extLst>
              <a:ext uri="{FF2B5EF4-FFF2-40B4-BE49-F238E27FC236}">
                <a16:creationId xmlns:a16="http://schemas.microsoft.com/office/drawing/2014/main" id="{BCCD1D56-5B34-852D-9C8A-AB98FA45E848}"/>
              </a:ext>
            </a:extLst>
          </p:cNvPr>
          <p:cNvGrpSpPr/>
          <p:nvPr/>
        </p:nvGrpSpPr>
        <p:grpSpPr>
          <a:xfrm>
            <a:off x="505625" y="4696527"/>
            <a:ext cx="8166887" cy="45719"/>
            <a:chOff x="0" y="0"/>
            <a:chExt cx="11540728" cy="59928"/>
          </a:xfrm>
        </p:grpSpPr>
        <p:sp>
          <p:nvSpPr>
            <p:cNvPr id="11" name="Freeform 10">
              <a:extLst>
                <a:ext uri="{FF2B5EF4-FFF2-40B4-BE49-F238E27FC236}">
                  <a16:creationId xmlns:a16="http://schemas.microsoft.com/office/drawing/2014/main" id="{08BCAE5C-8A8D-C8A7-4701-EAC9CBF44583}"/>
                </a:ext>
              </a:extLst>
            </p:cNvPr>
            <p:cNvSpPr/>
            <p:nvPr/>
          </p:nvSpPr>
          <p:spPr>
            <a:xfrm>
              <a:off x="0" y="0"/>
              <a:ext cx="11540744" cy="59944"/>
            </a:xfrm>
            <a:custGeom>
              <a:avLst/>
              <a:gdLst/>
              <a:ahLst/>
              <a:cxnLst/>
              <a:rect l="l" t="t" r="r" b="b"/>
              <a:pathLst>
                <a:path w="11540744" h="59944">
                  <a:moveTo>
                    <a:pt x="0" y="0"/>
                  </a:moveTo>
                  <a:lnTo>
                    <a:pt x="11540744" y="0"/>
                  </a:lnTo>
                  <a:lnTo>
                    <a:pt x="11540744" y="59944"/>
                  </a:lnTo>
                  <a:lnTo>
                    <a:pt x="0" y="59944"/>
                  </a:lnTo>
                  <a:close/>
                </a:path>
              </a:pathLst>
            </a:custGeom>
            <a:solidFill>
              <a:srgbClr val="272525">
                <a:alpha val="24706"/>
              </a:srgbClr>
            </a:solidFill>
          </p:spPr>
        </p:sp>
      </p:grpSp>
      <p:sp>
        <p:nvSpPr>
          <p:cNvPr id="12" name="TextBox 11">
            <a:extLst>
              <a:ext uri="{FF2B5EF4-FFF2-40B4-BE49-F238E27FC236}">
                <a16:creationId xmlns:a16="http://schemas.microsoft.com/office/drawing/2014/main" id="{2402755F-46D3-BD12-D4D5-0C9B24AAEAB5}"/>
              </a:ext>
            </a:extLst>
          </p:cNvPr>
          <p:cNvSpPr txBox="1"/>
          <p:nvPr/>
        </p:nvSpPr>
        <p:spPr>
          <a:xfrm>
            <a:off x="505625" y="4888870"/>
            <a:ext cx="3544044" cy="397096"/>
          </a:xfrm>
          <a:prstGeom prst="rect">
            <a:avLst/>
          </a:prstGeom>
        </p:spPr>
        <p:txBody>
          <a:bodyPr lIns="0" tIns="0" rIns="0" bIns="0" rtlCol="0" anchor="t">
            <a:spAutoFit/>
          </a:bodyPr>
          <a:lstStyle/>
          <a:p>
            <a:pPr algn="l">
              <a:lnSpc>
                <a:spcPts val="3437"/>
              </a:lnSpc>
            </a:pPr>
            <a:r>
              <a:rPr lang="en-US" sz="2400" b="1" dirty="0">
                <a:solidFill>
                  <a:srgbClr val="000000"/>
                </a:solidFill>
                <a:latin typeface="Inter Bold"/>
                <a:ea typeface="Inter Bold"/>
                <a:cs typeface="Inter Bold"/>
                <a:sym typeface="Inter Bold"/>
              </a:rPr>
              <a:t>Our Idea:</a:t>
            </a:r>
          </a:p>
        </p:txBody>
      </p:sp>
      <p:sp>
        <p:nvSpPr>
          <p:cNvPr id="13" name="TextBox 12">
            <a:extLst>
              <a:ext uri="{FF2B5EF4-FFF2-40B4-BE49-F238E27FC236}">
                <a16:creationId xmlns:a16="http://schemas.microsoft.com/office/drawing/2014/main" id="{75754B26-F73E-21EE-123A-0BC007365B68}"/>
              </a:ext>
            </a:extLst>
          </p:cNvPr>
          <p:cNvSpPr txBox="1"/>
          <p:nvPr/>
        </p:nvSpPr>
        <p:spPr>
          <a:xfrm>
            <a:off x="505625" y="5244923"/>
            <a:ext cx="10332951" cy="1327992"/>
          </a:xfrm>
          <a:prstGeom prst="rect">
            <a:avLst/>
          </a:prstGeom>
        </p:spPr>
        <p:txBody>
          <a:bodyPr wrap="square" lIns="0" tIns="0" rIns="0" bIns="0" rtlCol="0" anchor="t">
            <a:spAutoFit/>
          </a:bodyPr>
          <a:lstStyle/>
          <a:p>
            <a:pPr algn="l">
              <a:lnSpc>
                <a:spcPts val="3562"/>
              </a:lnSpc>
            </a:pPr>
            <a:r>
              <a:rPr lang="en-US" sz="2000" dirty="0">
                <a:solidFill>
                  <a:srgbClr val="272525"/>
                </a:solidFill>
                <a:latin typeface="Inter"/>
                <a:ea typeface="Inter"/>
                <a:cs typeface="Inter"/>
                <a:sym typeface="Inter"/>
              </a:rPr>
              <a:t>Intercept threats at two critical layers – the </a:t>
            </a:r>
            <a:r>
              <a:rPr lang="en-US" sz="2000" b="1" dirty="0">
                <a:solidFill>
                  <a:srgbClr val="272525"/>
                </a:solidFill>
                <a:latin typeface="Inter Bold"/>
                <a:ea typeface="Inter Bold"/>
                <a:cs typeface="Inter Bold"/>
                <a:sym typeface="Inter Bold"/>
              </a:rPr>
              <a:t>device (APK)</a:t>
            </a:r>
            <a:r>
              <a:rPr lang="en-US" sz="2000" dirty="0">
                <a:solidFill>
                  <a:srgbClr val="272525"/>
                </a:solidFill>
                <a:latin typeface="Inter"/>
                <a:ea typeface="Inter"/>
                <a:cs typeface="Inter"/>
                <a:sym typeface="Inter"/>
              </a:rPr>
              <a:t> and </a:t>
            </a:r>
          </a:p>
          <a:p>
            <a:pPr algn="l">
              <a:lnSpc>
                <a:spcPts val="3562"/>
              </a:lnSpc>
            </a:pPr>
            <a:r>
              <a:rPr lang="en-US" sz="2000" b="1" dirty="0">
                <a:solidFill>
                  <a:srgbClr val="272525"/>
                </a:solidFill>
                <a:latin typeface="Inter Bold"/>
                <a:ea typeface="Inter Bold"/>
                <a:cs typeface="Inter Bold"/>
                <a:sym typeface="Inter Bold"/>
              </a:rPr>
              <a:t>transactions (AI anomaly detection)</a:t>
            </a:r>
            <a:r>
              <a:rPr lang="en-US" sz="2000" dirty="0">
                <a:solidFill>
                  <a:srgbClr val="272525"/>
                </a:solidFill>
                <a:latin typeface="Inter"/>
                <a:ea typeface="Inter"/>
                <a:cs typeface="Inter"/>
                <a:sym typeface="Inter"/>
              </a:rPr>
              <a:t> – to proactively link them back to the criminal networks responsible. And not just detect the threat but also helps in catching the culprit</a:t>
            </a:r>
          </a:p>
        </p:txBody>
      </p:sp>
      <p:sp>
        <p:nvSpPr>
          <p:cNvPr id="9" name="TextBox 8">
            <a:extLst>
              <a:ext uri="{FF2B5EF4-FFF2-40B4-BE49-F238E27FC236}">
                <a16:creationId xmlns:a16="http://schemas.microsoft.com/office/drawing/2014/main" id="{0BD59535-3D2A-8FAD-DD7A-358FCA89F218}"/>
              </a:ext>
            </a:extLst>
          </p:cNvPr>
          <p:cNvSpPr txBox="1"/>
          <p:nvPr/>
        </p:nvSpPr>
        <p:spPr>
          <a:xfrm>
            <a:off x="9924611" y="1772587"/>
            <a:ext cx="2112626" cy="369332"/>
          </a:xfrm>
          <a:prstGeom prst="rect">
            <a:avLst/>
          </a:prstGeom>
          <a:noFill/>
        </p:spPr>
        <p:txBody>
          <a:bodyPr wrap="square" rtlCol="0">
            <a:spAutoFit/>
          </a:bodyPr>
          <a:lstStyle/>
          <a:p>
            <a:r>
              <a:rPr lang="en-US" b="1" dirty="0">
                <a:solidFill>
                  <a:srgbClr val="00B050"/>
                </a:solidFill>
                <a:highlight>
                  <a:srgbClr val="FFFF00"/>
                </a:highlight>
                <a:latin typeface="+mj-lt"/>
              </a:rPr>
              <a:t> Real </a:t>
            </a:r>
            <a:r>
              <a:rPr lang="en-US" b="1" dirty="0">
                <a:highlight>
                  <a:srgbClr val="FFFF00"/>
                </a:highlight>
                <a:latin typeface="+mj-lt"/>
              </a:rPr>
              <a:t>vs</a:t>
            </a:r>
            <a:r>
              <a:rPr lang="en-US" b="1" dirty="0">
                <a:solidFill>
                  <a:srgbClr val="00B050"/>
                </a:solidFill>
                <a:highlight>
                  <a:srgbClr val="FFFF00"/>
                </a:highlight>
                <a:latin typeface="+mj-lt"/>
              </a:rPr>
              <a:t> </a:t>
            </a:r>
            <a:r>
              <a:rPr lang="en-US" b="1" dirty="0">
                <a:solidFill>
                  <a:srgbClr val="FF0000"/>
                </a:solidFill>
                <a:highlight>
                  <a:srgbClr val="FFFF00"/>
                </a:highlight>
                <a:latin typeface="+mj-lt"/>
              </a:rPr>
              <a:t>Fake  </a:t>
            </a:r>
            <a:r>
              <a:rPr lang="en-US" b="1" dirty="0">
                <a:solidFill>
                  <a:srgbClr val="00B050"/>
                </a:solidFill>
                <a:highlight>
                  <a:srgbClr val="FFFF00"/>
                </a:highlight>
                <a:latin typeface="+mj-lt"/>
              </a:rPr>
              <a:t>  </a:t>
            </a:r>
            <a:r>
              <a:rPr lang="en-US" b="1" dirty="0">
                <a:solidFill>
                  <a:srgbClr val="92D050"/>
                </a:solidFill>
                <a:highlight>
                  <a:srgbClr val="FFFF00"/>
                </a:highlight>
                <a:latin typeface="+mj-lt"/>
              </a:rPr>
              <a:t> </a:t>
            </a:r>
            <a:endParaRPr lang="en-IN" b="1" dirty="0">
              <a:solidFill>
                <a:srgbClr val="92D050"/>
              </a:solidFill>
              <a:highlight>
                <a:srgbClr val="FFFF00"/>
              </a:highlight>
              <a:latin typeface="+mj-lt"/>
            </a:endParaRPr>
          </a:p>
        </p:txBody>
      </p:sp>
    </p:spTree>
    <p:extLst>
      <p:ext uri="{BB962C8B-B14F-4D97-AF65-F5344CB8AC3E}">
        <p14:creationId xmlns:p14="http://schemas.microsoft.com/office/powerpoint/2010/main" val="208000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C2F39-1254-9F0A-264A-8D51756387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E441BB-91CB-5F59-C09A-D332F63A771D}"/>
              </a:ext>
            </a:extLst>
          </p:cNvPr>
          <p:cNvSpPr>
            <a:spLocks noGrp="1"/>
          </p:cNvSpPr>
          <p:nvPr>
            <p:ph type="title"/>
          </p:nvPr>
        </p:nvSpPr>
        <p:spPr>
          <a:xfrm>
            <a:off x="367380" y="342606"/>
            <a:ext cx="4891088" cy="945342"/>
          </a:xfrm>
        </p:spPr>
        <p:txBody>
          <a:bodyPr>
            <a:normAutofit/>
          </a:bodyPr>
          <a:lstStyle/>
          <a:p>
            <a:r>
              <a:rPr lang="en-US" dirty="0"/>
              <a:t>Technical Approach</a:t>
            </a:r>
          </a:p>
        </p:txBody>
      </p:sp>
      <p:sp>
        <p:nvSpPr>
          <p:cNvPr id="6" name="TextBox 7">
            <a:extLst>
              <a:ext uri="{FF2B5EF4-FFF2-40B4-BE49-F238E27FC236}">
                <a16:creationId xmlns:a16="http://schemas.microsoft.com/office/drawing/2014/main" id="{2E30CDFF-D8D8-2719-C212-5CFE35BD2784}"/>
              </a:ext>
            </a:extLst>
          </p:cNvPr>
          <p:cNvSpPr txBox="1"/>
          <p:nvPr/>
        </p:nvSpPr>
        <p:spPr>
          <a:xfrm>
            <a:off x="428179" y="1514476"/>
            <a:ext cx="10915174" cy="823239"/>
          </a:xfrm>
          <a:prstGeom prst="rect">
            <a:avLst/>
          </a:prstGeom>
        </p:spPr>
        <p:txBody>
          <a:bodyPr wrap="square" lIns="0" tIns="0" rIns="0" bIns="0" rtlCol="0" anchor="t">
            <a:spAutoFit/>
          </a:bodyPr>
          <a:lstStyle/>
          <a:p>
            <a:pPr algn="l">
              <a:lnSpc>
                <a:spcPts val="3374"/>
              </a:lnSpc>
            </a:pPr>
            <a:r>
              <a:rPr lang="en-US" sz="2062" dirty="0" err="1">
                <a:solidFill>
                  <a:srgbClr val="272525"/>
                </a:solidFill>
                <a:latin typeface="Inter"/>
                <a:ea typeface="Inter"/>
                <a:cs typeface="Inter"/>
                <a:sym typeface="Inter"/>
              </a:rPr>
              <a:t>BankShield</a:t>
            </a:r>
            <a:r>
              <a:rPr lang="en-US" sz="2062" dirty="0">
                <a:solidFill>
                  <a:srgbClr val="272525"/>
                </a:solidFill>
                <a:latin typeface="Inter"/>
                <a:ea typeface="Inter"/>
                <a:cs typeface="Inter"/>
                <a:sym typeface="Inter"/>
              </a:rPr>
              <a:t> AI leverages a robust technology stack to deliver accurate and efficient threat detection and attribution.</a:t>
            </a:r>
          </a:p>
        </p:txBody>
      </p:sp>
      <p:grpSp>
        <p:nvGrpSpPr>
          <p:cNvPr id="10" name="Group 8">
            <a:extLst>
              <a:ext uri="{FF2B5EF4-FFF2-40B4-BE49-F238E27FC236}">
                <a16:creationId xmlns:a16="http://schemas.microsoft.com/office/drawing/2014/main" id="{475A5CA7-B1D2-41DA-D9CC-6466224467D4}"/>
              </a:ext>
            </a:extLst>
          </p:cNvPr>
          <p:cNvGrpSpPr/>
          <p:nvPr/>
        </p:nvGrpSpPr>
        <p:grpSpPr>
          <a:xfrm>
            <a:off x="428179" y="2524595"/>
            <a:ext cx="5089139" cy="1747368"/>
            <a:chOff x="0" y="0"/>
            <a:chExt cx="10806510" cy="4447778"/>
          </a:xfrm>
        </p:grpSpPr>
        <p:sp>
          <p:nvSpPr>
            <p:cNvPr id="11" name="Freeform 9">
              <a:extLst>
                <a:ext uri="{FF2B5EF4-FFF2-40B4-BE49-F238E27FC236}">
                  <a16:creationId xmlns:a16="http://schemas.microsoft.com/office/drawing/2014/main" id="{E20FD83D-1CE2-830B-7AB3-11C920800DCD}"/>
                </a:ext>
              </a:extLst>
            </p:cNvPr>
            <p:cNvSpPr/>
            <p:nvPr/>
          </p:nvSpPr>
          <p:spPr>
            <a:xfrm>
              <a:off x="25400" y="25400"/>
              <a:ext cx="10755757" cy="4396994"/>
            </a:xfrm>
            <a:custGeom>
              <a:avLst/>
              <a:gdLst/>
              <a:ahLst/>
              <a:cxnLst/>
              <a:rect l="l" t="t" r="r" b="b"/>
              <a:pathLst>
                <a:path w="10755757" h="4396994">
                  <a:moveTo>
                    <a:pt x="0" y="150876"/>
                  </a:moveTo>
                  <a:cubicBezTo>
                    <a:pt x="0" y="67564"/>
                    <a:pt x="67945" y="0"/>
                    <a:pt x="151892" y="0"/>
                  </a:cubicBezTo>
                  <a:lnTo>
                    <a:pt x="10603865" y="0"/>
                  </a:lnTo>
                  <a:cubicBezTo>
                    <a:pt x="10687685" y="0"/>
                    <a:pt x="10755757" y="67564"/>
                    <a:pt x="10755757" y="150876"/>
                  </a:cubicBezTo>
                  <a:lnTo>
                    <a:pt x="10755757" y="4246118"/>
                  </a:lnTo>
                  <a:cubicBezTo>
                    <a:pt x="10755757" y="4329430"/>
                    <a:pt x="10687812" y="4396994"/>
                    <a:pt x="10603865" y="4396994"/>
                  </a:cubicBezTo>
                  <a:lnTo>
                    <a:pt x="151892" y="4396994"/>
                  </a:lnTo>
                  <a:cubicBezTo>
                    <a:pt x="67945" y="4396994"/>
                    <a:pt x="0" y="4329430"/>
                    <a:pt x="0" y="4246118"/>
                  </a:cubicBezTo>
                  <a:close/>
                </a:path>
              </a:pathLst>
            </a:custGeom>
            <a:solidFill>
              <a:srgbClr val="FFFFFF"/>
            </a:solidFill>
          </p:spPr>
        </p:sp>
        <p:sp>
          <p:nvSpPr>
            <p:cNvPr id="12" name="Freeform 10">
              <a:extLst>
                <a:ext uri="{FF2B5EF4-FFF2-40B4-BE49-F238E27FC236}">
                  <a16:creationId xmlns:a16="http://schemas.microsoft.com/office/drawing/2014/main" id="{57F4C14F-B1E3-39B6-C447-BE9CAADA3BCF}"/>
                </a:ext>
              </a:extLst>
            </p:cNvPr>
            <p:cNvSpPr/>
            <p:nvPr/>
          </p:nvSpPr>
          <p:spPr>
            <a:xfrm>
              <a:off x="0" y="0"/>
              <a:ext cx="10806557" cy="4447794"/>
            </a:xfrm>
            <a:custGeom>
              <a:avLst/>
              <a:gdLst/>
              <a:ahLst/>
              <a:cxnLst/>
              <a:rect l="l" t="t" r="r" b="b"/>
              <a:pathLst>
                <a:path w="10806557" h="4447794">
                  <a:moveTo>
                    <a:pt x="0" y="176276"/>
                  </a:moveTo>
                  <a:cubicBezTo>
                    <a:pt x="0" y="78740"/>
                    <a:pt x="79502" y="0"/>
                    <a:pt x="177292" y="0"/>
                  </a:cubicBezTo>
                  <a:lnTo>
                    <a:pt x="10629265" y="0"/>
                  </a:lnTo>
                  <a:lnTo>
                    <a:pt x="10629265" y="25400"/>
                  </a:lnTo>
                  <a:lnTo>
                    <a:pt x="10629265" y="0"/>
                  </a:lnTo>
                  <a:cubicBezTo>
                    <a:pt x="10726928" y="0"/>
                    <a:pt x="10806557" y="78740"/>
                    <a:pt x="10806557" y="176276"/>
                  </a:cubicBezTo>
                  <a:lnTo>
                    <a:pt x="10781157" y="176276"/>
                  </a:lnTo>
                  <a:lnTo>
                    <a:pt x="10806557" y="176276"/>
                  </a:lnTo>
                  <a:lnTo>
                    <a:pt x="10806557" y="4271518"/>
                  </a:lnTo>
                  <a:lnTo>
                    <a:pt x="10781157" y="4271518"/>
                  </a:lnTo>
                  <a:lnTo>
                    <a:pt x="10806557" y="4271518"/>
                  </a:lnTo>
                  <a:cubicBezTo>
                    <a:pt x="10806557" y="4369054"/>
                    <a:pt x="10727055" y="4447794"/>
                    <a:pt x="10629265" y="4447794"/>
                  </a:cubicBezTo>
                  <a:lnTo>
                    <a:pt x="10629265" y="4422394"/>
                  </a:lnTo>
                  <a:lnTo>
                    <a:pt x="10629265" y="4447794"/>
                  </a:lnTo>
                  <a:lnTo>
                    <a:pt x="177292" y="4447794"/>
                  </a:lnTo>
                  <a:lnTo>
                    <a:pt x="177292" y="4422394"/>
                  </a:lnTo>
                  <a:lnTo>
                    <a:pt x="177292" y="4447794"/>
                  </a:lnTo>
                  <a:cubicBezTo>
                    <a:pt x="79502" y="4447794"/>
                    <a:pt x="0" y="4369054"/>
                    <a:pt x="0" y="4271518"/>
                  </a:cubicBezTo>
                  <a:lnTo>
                    <a:pt x="0" y="176276"/>
                  </a:lnTo>
                  <a:lnTo>
                    <a:pt x="25400" y="176276"/>
                  </a:lnTo>
                  <a:lnTo>
                    <a:pt x="0" y="176276"/>
                  </a:lnTo>
                  <a:moveTo>
                    <a:pt x="50800" y="176276"/>
                  </a:moveTo>
                  <a:lnTo>
                    <a:pt x="50800" y="4271518"/>
                  </a:lnTo>
                  <a:lnTo>
                    <a:pt x="25400" y="4271518"/>
                  </a:lnTo>
                  <a:lnTo>
                    <a:pt x="50800" y="4271518"/>
                  </a:lnTo>
                  <a:cubicBezTo>
                    <a:pt x="50800" y="4340606"/>
                    <a:pt x="107188" y="4396994"/>
                    <a:pt x="177292" y="4396994"/>
                  </a:cubicBezTo>
                  <a:lnTo>
                    <a:pt x="10629265" y="4396994"/>
                  </a:lnTo>
                  <a:cubicBezTo>
                    <a:pt x="10699242" y="4396994"/>
                    <a:pt x="10755757" y="4340733"/>
                    <a:pt x="10755757" y="4271518"/>
                  </a:cubicBezTo>
                  <a:lnTo>
                    <a:pt x="10755757" y="176276"/>
                  </a:lnTo>
                  <a:cubicBezTo>
                    <a:pt x="10755757" y="107188"/>
                    <a:pt x="10699369" y="50800"/>
                    <a:pt x="10629265" y="50800"/>
                  </a:cubicBezTo>
                  <a:lnTo>
                    <a:pt x="177292" y="50800"/>
                  </a:lnTo>
                  <a:lnTo>
                    <a:pt x="177292" y="25400"/>
                  </a:lnTo>
                  <a:lnTo>
                    <a:pt x="177292" y="50800"/>
                  </a:lnTo>
                  <a:cubicBezTo>
                    <a:pt x="107188" y="50800"/>
                    <a:pt x="50800" y="107061"/>
                    <a:pt x="50800" y="176276"/>
                  </a:cubicBezTo>
                  <a:close/>
                </a:path>
              </a:pathLst>
            </a:custGeom>
            <a:solidFill>
              <a:srgbClr val="C0C1D7"/>
            </a:solidFill>
          </p:spPr>
        </p:sp>
      </p:grpSp>
      <p:grpSp>
        <p:nvGrpSpPr>
          <p:cNvPr id="19" name="Group 11">
            <a:extLst>
              <a:ext uri="{FF2B5EF4-FFF2-40B4-BE49-F238E27FC236}">
                <a16:creationId xmlns:a16="http://schemas.microsoft.com/office/drawing/2014/main" id="{35FCD2E5-9E17-8999-9246-227D44137E39}"/>
              </a:ext>
            </a:extLst>
          </p:cNvPr>
          <p:cNvGrpSpPr/>
          <p:nvPr/>
        </p:nvGrpSpPr>
        <p:grpSpPr>
          <a:xfrm>
            <a:off x="440169" y="2536995"/>
            <a:ext cx="5077127" cy="500981"/>
            <a:chOff x="0" y="0"/>
            <a:chExt cx="10654110" cy="1077118"/>
          </a:xfrm>
        </p:grpSpPr>
        <p:sp>
          <p:nvSpPr>
            <p:cNvPr id="20" name="Freeform 12">
              <a:extLst>
                <a:ext uri="{FF2B5EF4-FFF2-40B4-BE49-F238E27FC236}">
                  <a16:creationId xmlns:a16="http://schemas.microsoft.com/office/drawing/2014/main" id="{5CA762BC-8228-42F8-042B-3CA93E8C3945}"/>
                </a:ext>
              </a:extLst>
            </p:cNvPr>
            <p:cNvSpPr/>
            <p:nvPr/>
          </p:nvSpPr>
          <p:spPr>
            <a:xfrm>
              <a:off x="0" y="0"/>
              <a:ext cx="10654157" cy="1077214"/>
            </a:xfrm>
            <a:custGeom>
              <a:avLst/>
              <a:gdLst/>
              <a:ahLst/>
              <a:cxnLst/>
              <a:rect l="l" t="t" r="r" b="b"/>
              <a:pathLst>
                <a:path w="10654157" h="1077214">
                  <a:moveTo>
                    <a:pt x="0" y="89916"/>
                  </a:moveTo>
                  <a:cubicBezTo>
                    <a:pt x="0" y="40259"/>
                    <a:pt x="40259" y="0"/>
                    <a:pt x="89916" y="0"/>
                  </a:cubicBezTo>
                  <a:lnTo>
                    <a:pt x="10564241" y="0"/>
                  </a:lnTo>
                  <a:cubicBezTo>
                    <a:pt x="10613898" y="0"/>
                    <a:pt x="10654157" y="40259"/>
                    <a:pt x="10654157" y="89916"/>
                  </a:cubicBezTo>
                  <a:lnTo>
                    <a:pt x="10654157" y="987298"/>
                  </a:lnTo>
                  <a:cubicBezTo>
                    <a:pt x="10654157" y="1036955"/>
                    <a:pt x="10613898" y="1077214"/>
                    <a:pt x="10564241" y="1077214"/>
                  </a:cubicBezTo>
                  <a:lnTo>
                    <a:pt x="89916" y="1077214"/>
                  </a:lnTo>
                  <a:cubicBezTo>
                    <a:pt x="40259" y="1077087"/>
                    <a:pt x="0" y="1036828"/>
                    <a:pt x="0" y="987298"/>
                  </a:cubicBezTo>
                  <a:close/>
                </a:path>
              </a:pathLst>
            </a:custGeom>
            <a:solidFill>
              <a:srgbClr val="DADBF1"/>
            </a:solidFill>
          </p:spPr>
        </p:sp>
      </p:grpSp>
      <p:grpSp>
        <p:nvGrpSpPr>
          <p:cNvPr id="21" name="Group 13">
            <a:extLst>
              <a:ext uri="{FF2B5EF4-FFF2-40B4-BE49-F238E27FC236}">
                <a16:creationId xmlns:a16="http://schemas.microsoft.com/office/drawing/2014/main" id="{6A641EE7-6B39-EFDC-441B-3B8457E76423}"/>
              </a:ext>
            </a:extLst>
          </p:cNvPr>
          <p:cNvGrpSpPr/>
          <p:nvPr/>
        </p:nvGrpSpPr>
        <p:grpSpPr>
          <a:xfrm>
            <a:off x="2812924" y="2661017"/>
            <a:ext cx="331615" cy="252982"/>
            <a:chOff x="0" y="0"/>
            <a:chExt cx="538560" cy="673298"/>
          </a:xfrm>
        </p:grpSpPr>
        <p:sp>
          <p:nvSpPr>
            <p:cNvPr id="22" name="Freeform 14" descr="preencoded.png">
              <a:extLst>
                <a:ext uri="{FF2B5EF4-FFF2-40B4-BE49-F238E27FC236}">
                  <a16:creationId xmlns:a16="http://schemas.microsoft.com/office/drawing/2014/main" id="{7B4E1F13-4EDD-186B-4771-F9C4E7AC96C4}"/>
                </a:ext>
              </a:extLst>
            </p:cNvPr>
            <p:cNvSpPr/>
            <p:nvPr/>
          </p:nvSpPr>
          <p:spPr>
            <a:xfrm>
              <a:off x="0" y="0"/>
              <a:ext cx="538607" cy="673354"/>
            </a:xfrm>
            <a:custGeom>
              <a:avLst/>
              <a:gdLst/>
              <a:ahLst/>
              <a:cxnLst/>
              <a:rect l="l" t="t" r="r" b="b"/>
              <a:pathLst>
                <a:path w="538607" h="673354">
                  <a:moveTo>
                    <a:pt x="0" y="0"/>
                  </a:moveTo>
                  <a:lnTo>
                    <a:pt x="538607" y="0"/>
                  </a:lnTo>
                  <a:lnTo>
                    <a:pt x="538607" y="673354"/>
                  </a:lnTo>
                  <a:lnTo>
                    <a:pt x="0" y="673354"/>
                  </a:lnTo>
                  <a:lnTo>
                    <a:pt x="0" y="0"/>
                  </a:lnTo>
                  <a:close/>
                </a:path>
              </a:pathLst>
            </a:custGeom>
            <a:blipFill>
              <a:blip r:embed="rId2"/>
              <a:stretch>
                <a:fillRect t="-468" r="8" b="-460"/>
              </a:stretch>
            </a:blipFill>
          </p:spPr>
        </p:sp>
      </p:grpSp>
      <p:grpSp>
        <p:nvGrpSpPr>
          <p:cNvPr id="26" name="Group 8">
            <a:extLst>
              <a:ext uri="{FF2B5EF4-FFF2-40B4-BE49-F238E27FC236}">
                <a16:creationId xmlns:a16="http://schemas.microsoft.com/office/drawing/2014/main" id="{D170A321-5C82-6419-058C-B80A5367BAF0}"/>
              </a:ext>
            </a:extLst>
          </p:cNvPr>
          <p:cNvGrpSpPr/>
          <p:nvPr/>
        </p:nvGrpSpPr>
        <p:grpSpPr>
          <a:xfrm>
            <a:off x="6241952" y="2464232"/>
            <a:ext cx="5089139" cy="1747368"/>
            <a:chOff x="0" y="0"/>
            <a:chExt cx="10806510" cy="4447778"/>
          </a:xfrm>
        </p:grpSpPr>
        <p:sp>
          <p:nvSpPr>
            <p:cNvPr id="27" name="Freeform 9">
              <a:extLst>
                <a:ext uri="{FF2B5EF4-FFF2-40B4-BE49-F238E27FC236}">
                  <a16:creationId xmlns:a16="http://schemas.microsoft.com/office/drawing/2014/main" id="{17B4CFC2-5898-9D44-3996-F6818978AACC}"/>
                </a:ext>
              </a:extLst>
            </p:cNvPr>
            <p:cNvSpPr/>
            <p:nvPr/>
          </p:nvSpPr>
          <p:spPr>
            <a:xfrm>
              <a:off x="25400" y="25400"/>
              <a:ext cx="10755757" cy="4396994"/>
            </a:xfrm>
            <a:custGeom>
              <a:avLst/>
              <a:gdLst/>
              <a:ahLst/>
              <a:cxnLst/>
              <a:rect l="l" t="t" r="r" b="b"/>
              <a:pathLst>
                <a:path w="10755757" h="4396994">
                  <a:moveTo>
                    <a:pt x="0" y="150876"/>
                  </a:moveTo>
                  <a:cubicBezTo>
                    <a:pt x="0" y="67564"/>
                    <a:pt x="67945" y="0"/>
                    <a:pt x="151892" y="0"/>
                  </a:cubicBezTo>
                  <a:lnTo>
                    <a:pt x="10603865" y="0"/>
                  </a:lnTo>
                  <a:cubicBezTo>
                    <a:pt x="10687685" y="0"/>
                    <a:pt x="10755757" y="67564"/>
                    <a:pt x="10755757" y="150876"/>
                  </a:cubicBezTo>
                  <a:lnTo>
                    <a:pt x="10755757" y="4246118"/>
                  </a:lnTo>
                  <a:cubicBezTo>
                    <a:pt x="10755757" y="4329430"/>
                    <a:pt x="10687812" y="4396994"/>
                    <a:pt x="10603865" y="4396994"/>
                  </a:cubicBezTo>
                  <a:lnTo>
                    <a:pt x="151892" y="4396994"/>
                  </a:lnTo>
                  <a:cubicBezTo>
                    <a:pt x="67945" y="4396994"/>
                    <a:pt x="0" y="4329430"/>
                    <a:pt x="0" y="4246118"/>
                  </a:cubicBezTo>
                  <a:close/>
                </a:path>
              </a:pathLst>
            </a:custGeom>
            <a:solidFill>
              <a:srgbClr val="FFFFFF"/>
            </a:solidFill>
          </p:spPr>
        </p:sp>
        <p:sp>
          <p:nvSpPr>
            <p:cNvPr id="28" name="Freeform 10">
              <a:extLst>
                <a:ext uri="{FF2B5EF4-FFF2-40B4-BE49-F238E27FC236}">
                  <a16:creationId xmlns:a16="http://schemas.microsoft.com/office/drawing/2014/main" id="{A87A97F6-669F-28A6-B469-4BD45DD77F00}"/>
                </a:ext>
              </a:extLst>
            </p:cNvPr>
            <p:cNvSpPr/>
            <p:nvPr/>
          </p:nvSpPr>
          <p:spPr>
            <a:xfrm>
              <a:off x="0" y="0"/>
              <a:ext cx="10806557" cy="4447794"/>
            </a:xfrm>
            <a:custGeom>
              <a:avLst/>
              <a:gdLst/>
              <a:ahLst/>
              <a:cxnLst/>
              <a:rect l="l" t="t" r="r" b="b"/>
              <a:pathLst>
                <a:path w="10806557" h="4447794">
                  <a:moveTo>
                    <a:pt x="0" y="176276"/>
                  </a:moveTo>
                  <a:cubicBezTo>
                    <a:pt x="0" y="78740"/>
                    <a:pt x="79502" y="0"/>
                    <a:pt x="177292" y="0"/>
                  </a:cubicBezTo>
                  <a:lnTo>
                    <a:pt x="10629265" y="0"/>
                  </a:lnTo>
                  <a:lnTo>
                    <a:pt x="10629265" y="25400"/>
                  </a:lnTo>
                  <a:lnTo>
                    <a:pt x="10629265" y="0"/>
                  </a:lnTo>
                  <a:cubicBezTo>
                    <a:pt x="10726928" y="0"/>
                    <a:pt x="10806557" y="78740"/>
                    <a:pt x="10806557" y="176276"/>
                  </a:cubicBezTo>
                  <a:lnTo>
                    <a:pt x="10781157" y="176276"/>
                  </a:lnTo>
                  <a:lnTo>
                    <a:pt x="10806557" y="176276"/>
                  </a:lnTo>
                  <a:lnTo>
                    <a:pt x="10806557" y="4271518"/>
                  </a:lnTo>
                  <a:lnTo>
                    <a:pt x="10781157" y="4271518"/>
                  </a:lnTo>
                  <a:lnTo>
                    <a:pt x="10806557" y="4271518"/>
                  </a:lnTo>
                  <a:cubicBezTo>
                    <a:pt x="10806557" y="4369054"/>
                    <a:pt x="10727055" y="4447794"/>
                    <a:pt x="10629265" y="4447794"/>
                  </a:cubicBezTo>
                  <a:lnTo>
                    <a:pt x="10629265" y="4422394"/>
                  </a:lnTo>
                  <a:lnTo>
                    <a:pt x="10629265" y="4447794"/>
                  </a:lnTo>
                  <a:lnTo>
                    <a:pt x="177292" y="4447794"/>
                  </a:lnTo>
                  <a:lnTo>
                    <a:pt x="177292" y="4422394"/>
                  </a:lnTo>
                  <a:lnTo>
                    <a:pt x="177292" y="4447794"/>
                  </a:lnTo>
                  <a:cubicBezTo>
                    <a:pt x="79502" y="4447794"/>
                    <a:pt x="0" y="4369054"/>
                    <a:pt x="0" y="4271518"/>
                  </a:cubicBezTo>
                  <a:lnTo>
                    <a:pt x="0" y="176276"/>
                  </a:lnTo>
                  <a:lnTo>
                    <a:pt x="25400" y="176276"/>
                  </a:lnTo>
                  <a:lnTo>
                    <a:pt x="0" y="176276"/>
                  </a:lnTo>
                  <a:moveTo>
                    <a:pt x="50800" y="176276"/>
                  </a:moveTo>
                  <a:lnTo>
                    <a:pt x="50800" y="4271518"/>
                  </a:lnTo>
                  <a:lnTo>
                    <a:pt x="25400" y="4271518"/>
                  </a:lnTo>
                  <a:lnTo>
                    <a:pt x="50800" y="4271518"/>
                  </a:lnTo>
                  <a:cubicBezTo>
                    <a:pt x="50800" y="4340606"/>
                    <a:pt x="107188" y="4396994"/>
                    <a:pt x="177292" y="4396994"/>
                  </a:cubicBezTo>
                  <a:lnTo>
                    <a:pt x="10629265" y="4396994"/>
                  </a:lnTo>
                  <a:cubicBezTo>
                    <a:pt x="10699242" y="4396994"/>
                    <a:pt x="10755757" y="4340733"/>
                    <a:pt x="10755757" y="4271518"/>
                  </a:cubicBezTo>
                  <a:lnTo>
                    <a:pt x="10755757" y="176276"/>
                  </a:lnTo>
                  <a:cubicBezTo>
                    <a:pt x="10755757" y="107188"/>
                    <a:pt x="10699369" y="50800"/>
                    <a:pt x="10629265" y="50800"/>
                  </a:cubicBezTo>
                  <a:lnTo>
                    <a:pt x="177292" y="50800"/>
                  </a:lnTo>
                  <a:lnTo>
                    <a:pt x="177292" y="25400"/>
                  </a:lnTo>
                  <a:lnTo>
                    <a:pt x="177292" y="50800"/>
                  </a:lnTo>
                  <a:cubicBezTo>
                    <a:pt x="107188" y="50800"/>
                    <a:pt x="50800" y="107061"/>
                    <a:pt x="50800" y="176276"/>
                  </a:cubicBezTo>
                  <a:close/>
                </a:path>
              </a:pathLst>
            </a:custGeom>
            <a:solidFill>
              <a:srgbClr val="C0C1D7"/>
            </a:solidFill>
          </p:spPr>
        </p:sp>
      </p:grpSp>
      <p:grpSp>
        <p:nvGrpSpPr>
          <p:cNvPr id="29" name="Group 8">
            <a:extLst>
              <a:ext uri="{FF2B5EF4-FFF2-40B4-BE49-F238E27FC236}">
                <a16:creationId xmlns:a16="http://schemas.microsoft.com/office/drawing/2014/main" id="{40C3229F-D71C-5046-2503-5BB233AC05EA}"/>
              </a:ext>
            </a:extLst>
          </p:cNvPr>
          <p:cNvGrpSpPr/>
          <p:nvPr/>
        </p:nvGrpSpPr>
        <p:grpSpPr>
          <a:xfrm>
            <a:off x="452715" y="4541498"/>
            <a:ext cx="5089139" cy="1747368"/>
            <a:chOff x="0" y="0"/>
            <a:chExt cx="10806510" cy="4447778"/>
          </a:xfrm>
        </p:grpSpPr>
        <p:sp>
          <p:nvSpPr>
            <p:cNvPr id="30" name="Freeform 9">
              <a:extLst>
                <a:ext uri="{FF2B5EF4-FFF2-40B4-BE49-F238E27FC236}">
                  <a16:creationId xmlns:a16="http://schemas.microsoft.com/office/drawing/2014/main" id="{A878D441-AEFA-09B1-82B1-FEECFD2D4EBC}"/>
                </a:ext>
              </a:extLst>
            </p:cNvPr>
            <p:cNvSpPr/>
            <p:nvPr/>
          </p:nvSpPr>
          <p:spPr>
            <a:xfrm>
              <a:off x="25400" y="25400"/>
              <a:ext cx="10755757" cy="4396994"/>
            </a:xfrm>
            <a:custGeom>
              <a:avLst/>
              <a:gdLst/>
              <a:ahLst/>
              <a:cxnLst/>
              <a:rect l="l" t="t" r="r" b="b"/>
              <a:pathLst>
                <a:path w="10755757" h="4396994">
                  <a:moveTo>
                    <a:pt x="0" y="150876"/>
                  </a:moveTo>
                  <a:cubicBezTo>
                    <a:pt x="0" y="67564"/>
                    <a:pt x="67945" y="0"/>
                    <a:pt x="151892" y="0"/>
                  </a:cubicBezTo>
                  <a:lnTo>
                    <a:pt x="10603865" y="0"/>
                  </a:lnTo>
                  <a:cubicBezTo>
                    <a:pt x="10687685" y="0"/>
                    <a:pt x="10755757" y="67564"/>
                    <a:pt x="10755757" y="150876"/>
                  </a:cubicBezTo>
                  <a:lnTo>
                    <a:pt x="10755757" y="4246118"/>
                  </a:lnTo>
                  <a:cubicBezTo>
                    <a:pt x="10755757" y="4329430"/>
                    <a:pt x="10687812" y="4396994"/>
                    <a:pt x="10603865" y="4396994"/>
                  </a:cubicBezTo>
                  <a:lnTo>
                    <a:pt x="151892" y="4396994"/>
                  </a:lnTo>
                  <a:cubicBezTo>
                    <a:pt x="67945" y="4396994"/>
                    <a:pt x="0" y="4329430"/>
                    <a:pt x="0" y="4246118"/>
                  </a:cubicBezTo>
                  <a:close/>
                </a:path>
              </a:pathLst>
            </a:custGeom>
            <a:solidFill>
              <a:srgbClr val="FFFFFF"/>
            </a:solidFill>
          </p:spPr>
        </p:sp>
        <p:sp>
          <p:nvSpPr>
            <p:cNvPr id="31" name="Freeform 10">
              <a:extLst>
                <a:ext uri="{FF2B5EF4-FFF2-40B4-BE49-F238E27FC236}">
                  <a16:creationId xmlns:a16="http://schemas.microsoft.com/office/drawing/2014/main" id="{9CAB3AD4-63EC-8493-DF1C-BB618A6C22F1}"/>
                </a:ext>
              </a:extLst>
            </p:cNvPr>
            <p:cNvSpPr/>
            <p:nvPr/>
          </p:nvSpPr>
          <p:spPr>
            <a:xfrm>
              <a:off x="0" y="0"/>
              <a:ext cx="10806557" cy="4447794"/>
            </a:xfrm>
            <a:custGeom>
              <a:avLst/>
              <a:gdLst/>
              <a:ahLst/>
              <a:cxnLst/>
              <a:rect l="l" t="t" r="r" b="b"/>
              <a:pathLst>
                <a:path w="10806557" h="4447794">
                  <a:moveTo>
                    <a:pt x="0" y="176276"/>
                  </a:moveTo>
                  <a:cubicBezTo>
                    <a:pt x="0" y="78740"/>
                    <a:pt x="79502" y="0"/>
                    <a:pt x="177292" y="0"/>
                  </a:cubicBezTo>
                  <a:lnTo>
                    <a:pt x="10629265" y="0"/>
                  </a:lnTo>
                  <a:lnTo>
                    <a:pt x="10629265" y="25400"/>
                  </a:lnTo>
                  <a:lnTo>
                    <a:pt x="10629265" y="0"/>
                  </a:lnTo>
                  <a:cubicBezTo>
                    <a:pt x="10726928" y="0"/>
                    <a:pt x="10806557" y="78740"/>
                    <a:pt x="10806557" y="176276"/>
                  </a:cubicBezTo>
                  <a:lnTo>
                    <a:pt x="10781157" y="176276"/>
                  </a:lnTo>
                  <a:lnTo>
                    <a:pt x="10806557" y="176276"/>
                  </a:lnTo>
                  <a:lnTo>
                    <a:pt x="10806557" y="4271518"/>
                  </a:lnTo>
                  <a:lnTo>
                    <a:pt x="10781157" y="4271518"/>
                  </a:lnTo>
                  <a:lnTo>
                    <a:pt x="10806557" y="4271518"/>
                  </a:lnTo>
                  <a:cubicBezTo>
                    <a:pt x="10806557" y="4369054"/>
                    <a:pt x="10727055" y="4447794"/>
                    <a:pt x="10629265" y="4447794"/>
                  </a:cubicBezTo>
                  <a:lnTo>
                    <a:pt x="10629265" y="4422394"/>
                  </a:lnTo>
                  <a:lnTo>
                    <a:pt x="10629265" y="4447794"/>
                  </a:lnTo>
                  <a:lnTo>
                    <a:pt x="177292" y="4447794"/>
                  </a:lnTo>
                  <a:lnTo>
                    <a:pt x="177292" y="4422394"/>
                  </a:lnTo>
                  <a:lnTo>
                    <a:pt x="177292" y="4447794"/>
                  </a:lnTo>
                  <a:cubicBezTo>
                    <a:pt x="79502" y="4447794"/>
                    <a:pt x="0" y="4369054"/>
                    <a:pt x="0" y="4271518"/>
                  </a:cubicBezTo>
                  <a:lnTo>
                    <a:pt x="0" y="176276"/>
                  </a:lnTo>
                  <a:lnTo>
                    <a:pt x="25400" y="176276"/>
                  </a:lnTo>
                  <a:lnTo>
                    <a:pt x="0" y="176276"/>
                  </a:lnTo>
                  <a:moveTo>
                    <a:pt x="50800" y="176276"/>
                  </a:moveTo>
                  <a:lnTo>
                    <a:pt x="50800" y="4271518"/>
                  </a:lnTo>
                  <a:lnTo>
                    <a:pt x="25400" y="4271518"/>
                  </a:lnTo>
                  <a:lnTo>
                    <a:pt x="50800" y="4271518"/>
                  </a:lnTo>
                  <a:cubicBezTo>
                    <a:pt x="50800" y="4340606"/>
                    <a:pt x="107188" y="4396994"/>
                    <a:pt x="177292" y="4396994"/>
                  </a:cubicBezTo>
                  <a:lnTo>
                    <a:pt x="10629265" y="4396994"/>
                  </a:lnTo>
                  <a:cubicBezTo>
                    <a:pt x="10699242" y="4396994"/>
                    <a:pt x="10755757" y="4340733"/>
                    <a:pt x="10755757" y="4271518"/>
                  </a:cubicBezTo>
                  <a:lnTo>
                    <a:pt x="10755757" y="176276"/>
                  </a:lnTo>
                  <a:cubicBezTo>
                    <a:pt x="10755757" y="107188"/>
                    <a:pt x="10699369" y="50800"/>
                    <a:pt x="10629265" y="50800"/>
                  </a:cubicBezTo>
                  <a:lnTo>
                    <a:pt x="177292" y="50800"/>
                  </a:lnTo>
                  <a:lnTo>
                    <a:pt x="177292" y="25400"/>
                  </a:lnTo>
                  <a:lnTo>
                    <a:pt x="177292" y="50800"/>
                  </a:lnTo>
                  <a:cubicBezTo>
                    <a:pt x="107188" y="50800"/>
                    <a:pt x="50800" y="107061"/>
                    <a:pt x="50800" y="176276"/>
                  </a:cubicBezTo>
                  <a:close/>
                </a:path>
              </a:pathLst>
            </a:custGeom>
            <a:solidFill>
              <a:srgbClr val="C0C1D7"/>
            </a:solidFill>
          </p:spPr>
        </p:sp>
      </p:grpSp>
      <p:grpSp>
        <p:nvGrpSpPr>
          <p:cNvPr id="32" name="Group 8">
            <a:extLst>
              <a:ext uri="{FF2B5EF4-FFF2-40B4-BE49-F238E27FC236}">
                <a16:creationId xmlns:a16="http://schemas.microsoft.com/office/drawing/2014/main" id="{C200E470-BC4D-48AD-BDC9-2F4A84F10483}"/>
              </a:ext>
            </a:extLst>
          </p:cNvPr>
          <p:cNvGrpSpPr/>
          <p:nvPr/>
        </p:nvGrpSpPr>
        <p:grpSpPr>
          <a:xfrm>
            <a:off x="6242275" y="4551477"/>
            <a:ext cx="5089139" cy="1747368"/>
            <a:chOff x="0" y="0"/>
            <a:chExt cx="10806510" cy="4447778"/>
          </a:xfrm>
        </p:grpSpPr>
        <p:sp>
          <p:nvSpPr>
            <p:cNvPr id="33" name="Freeform 9">
              <a:extLst>
                <a:ext uri="{FF2B5EF4-FFF2-40B4-BE49-F238E27FC236}">
                  <a16:creationId xmlns:a16="http://schemas.microsoft.com/office/drawing/2014/main" id="{B9899581-E234-6FB4-BE38-54E7857BCDDC}"/>
                </a:ext>
              </a:extLst>
            </p:cNvPr>
            <p:cNvSpPr/>
            <p:nvPr/>
          </p:nvSpPr>
          <p:spPr>
            <a:xfrm>
              <a:off x="25400" y="25400"/>
              <a:ext cx="10755757" cy="4396994"/>
            </a:xfrm>
            <a:custGeom>
              <a:avLst/>
              <a:gdLst/>
              <a:ahLst/>
              <a:cxnLst/>
              <a:rect l="l" t="t" r="r" b="b"/>
              <a:pathLst>
                <a:path w="10755757" h="4396994">
                  <a:moveTo>
                    <a:pt x="0" y="150876"/>
                  </a:moveTo>
                  <a:cubicBezTo>
                    <a:pt x="0" y="67564"/>
                    <a:pt x="67945" y="0"/>
                    <a:pt x="151892" y="0"/>
                  </a:cubicBezTo>
                  <a:lnTo>
                    <a:pt x="10603865" y="0"/>
                  </a:lnTo>
                  <a:cubicBezTo>
                    <a:pt x="10687685" y="0"/>
                    <a:pt x="10755757" y="67564"/>
                    <a:pt x="10755757" y="150876"/>
                  </a:cubicBezTo>
                  <a:lnTo>
                    <a:pt x="10755757" y="4246118"/>
                  </a:lnTo>
                  <a:cubicBezTo>
                    <a:pt x="10755757" y="4329430"/>
                    <a:pt x="10687812" y="4396994"/>
                    <a:pt x="10603865" y="4396994"/>
                  </a:cubicBezTo>
                  <a:lnTo>
                    <a:pt x="151892" y="4396994"/>
                  </a:lnTo>
                  <a:cubicBezTo>
                    <a:pt x="67945" y="4396994"/>
                    <a:pt x="0" y="4329430"/>
                    <a:pt x="0" y="4246118"/>
                  </a:cubicBezTo>
                  <a:close/>
                </a:path>
              </a:pathLst>
            </a:custGeom>
            <a:solidFill>
              <a:srgbClr val="FFFFFF"/>
            </a:solidFill>
          </p:spPr>
        </p:sp>
        <p:sp>
          <p:nvSpPr>
            <p:cNvPr id="34" name="Freeform 10">
              <a:extLst>
                <a:ext uri="{FF2B5EF4-FFF2-40B4-BE49-F238E27FC236}">
                  <a16:creationId xmlns:a16="http://schemas.microsoft.com/office/drawing/2014/main" id="{4802ACF4-912A-FD9F-30CA-9041AAA37B35}"/>
                </a:ext>
              </a:extLst>
            </p:cNvPr>
            <p:cNvSpPr/>
            <p:nvPr/>
          </p:nvSpPr>
          <p:spPr>
            <a:xfrm>
              <a:off x="0" y="0"/>
              <a:ext cx="10806557" cy="4447794"/>
            </a:xfrm>
            <a:custGeom>
              <a:avLst/>
              <a:gdLst/>
              <a:ahLst/>
              <a:cxnLst/>
              <a:rect l="l" t="t" r="r" b="b"/>
              <a:pathLst>
                <a:path w="10806557" h="4447794">
                  <a:moveTo>
                    <a:pt x="0" y="176276"/>
                  </a:moveTo>
                  <a:cubicBezTo>
                    <a:pt x="0" y="78740"/>
                    <a:pt x="79502" y="0"/>
                    <a:pt x="177292" y="0"/>
                  </a:cubicBezTo>
                  <a:lnTo>
                    <a:pt x="10629265" y="0"/>
                  </a:lnTo>
                  <a:lnTo>
                    <a:pt x="10629265" y="25400"/>
                  </a:lnTo>
                  <a:lnTo>
                    <a:pt x="10629265" y="0"/>
                  </a:lnTo>
                  <a:cubicBezTo>
                    <a:pt x="10726928" y="0"/>
                    <a:pt x="10806557" y="78740"/>
                    <a:pt x="10806557" y="176276"/>
                  </a:cubicBezTo>
                  <a:lnTo>
                    <a:pt x="10781157" y="176276"/>
                  </a:lnTo>
                  <a:lnTo>
                    <a:pt x="10806557" y="176276"/>
                  </a:lnTo>
                  <a:lnTo>
                    <a:pt x="10806557" y="4271518"/>
                  </a:lnTo>
                  <a:lnTo>
                    <a:pt x="10781157" y="4271518"/>
                  </a:lnTo>
                  <a:lnTo>
                    <a:pt x="10806557" y="4271518"/>
                  </a:lnTo>
                  <a:cubicBezTo>
                    <a:pt x="10806557" y="4369054"/>
                    <a:pt x="10727055" y="4447794"/>
                    <a:pt x="10629265" y="4447794"/>
                  </a:cubicBezTo>
                  <a:lnTo>
                    <a:pt x="10629265" y="4422394"/>
                  </a:lnTo>
                  <a:lnTo>
                    <a:pt x="10629265" y="4447794"/>
                  </a:lnTo>
                  <a:lnTo>
                    <a:pt x="177292" y="4447794"/>
                  </a:lnTo>
                  <a:lnTo>
                    <a:pt x="177292" y="4422394"/>
                  </a:lnTo>
                  <a:lnTo>
                    <a:pt x="177292" y="4447794"/>
                  </a:lnTo>
                  <a:cubicBezTo>
                    <a:pt x="79502" y="4447794"/>
                    <a:pt x="0" y="4369054"/>
                    <a:pt x="0" y="4271518"/>
                  </a:cubicBezTo>
                  <a:lnTo>
                    <a:pt x="0" y="176276"/>
                  </a:lnTo>
                  <a:lnTo>
                    <a:pt x="25400" y="176276"/>
                  </a:lnTo>
                  <a:lnTo>
                    <a:pt x="0" y="176276"/>
                  </a:lnTo>
                  <a:moveTo>
                    <a:pt x="50800" y="176276"/>
                  </a:moveTo>
                  <a:lnTo>
                    <a:pt x="50800" y="4271518"/>
                  </a:lnTo>
                  <a:lnTo>
                    <a:pt x="25400" y="4271518"/>
                  </a:lnTo>
                  <a:lnTo>
                    <a:pt x="50800" y="4271518"/>
                  </a:lnTo>
                  <a:cubicBezTo>
                    <a:pt x="50800" y="4340606"/>
                    <a:pt x="107188" y="4396994"/>
                    <a:pt x="177292" y="4396994"/>
                  </a:cubicBezTo>
                  <a:lnTo>
                    <a:pt x="10629265" y="4396994"/>
                  </a:lnTo>
                  <a:cubicBezTo>
                    <a:pt x="10699242" y="4396994"/>
                    <a:pt x="10755757" y="4340733"/>
                    <a:pt x="10755757" y="4271518"/>
                  </a:cubicBezTo>
                  <a:lnTo>
                    <a:pt x="10755757" y="176276"/>
                  </a:lnTo>
                  <a:cubicBezTo>
                    <a:pt x="10755757" y="107188"/>
                    <a:pt x="10699369" y="50800"/>
                    <a:pt x="10629265" y="50800"/>
                  </a:cubicBezTo>
                  <a:lnTo>
                    <a:pt x="177292" y="50800"/>
                  </a:lnTo>
                  <a:lnTo>
                    <a:pt x="177292" y="25400"/>
                  </a:lnTo>
                  <a:lnTo>
                    <a:pt x="177292" y="50800"/>
                  </a:lnTo>
                  <a:cubicBezTo>
                    <a:pt x="107188" y="50800"/>
                    <a:pt x="50800" y="107061"/>
                    <a:pt x="50800" y="176276"/>
                  </a:cubicBezTo>
                  <a:close/>
                </a:path>
              </a:pathLst>
            </a:custGeom>
            <a:solidFill>
              <a:srgbClr val="C0C1D7"/>
            </a:solidFill>
          </p:spPr>
        </p:sp>
      </p:grpSp>
      <p:grpSp>
        <p:nvGrpSpPr>
          <p:cNvPr id="35" name="Group 11">
            <a:extLst>
              <a:ext uri="{FF2B5EF4-FFF2-40B4-BE49-F238E27FC236}">
                <a16:creationId xmlns:a16="http://schemas.microsoft.com/office/drawing/2014/main" id="{4EDDA06F-16BA-C802-6664-6999DBA1E5DE}"/>
              </a:ext>
            </a:extLst>
          </p:cNvPr>
          <p:cNvGrpSpPr/>
          <p:nvPr/>
        </p:nvGrpSpPr>
        <p:grpSpPr>
          <a:xfrm>
            <a:off x="6259966" y="2474211"/>
            <a:ext cx="5077127" cy="500981"/>
            <a:chOff x="0" y="0"/>
            <a:chExt cx="10654110" cy="1077118"/>
          </a:xfrm>
        </p:grpSpPr>
        <p:sp>
          <p:nvSpPr>
            <p:cNvPr id="36" name="Freeform 12">
              <a:extLst>
                <a:ext uri="{FF2B5EF4-FFF2-40B4-BE49-F238E27FC236}">
                  <a16:creationId xmlns:a16="http://schemas.microsoft.com/office/drawing/2014/main" id="{22597142-D99E-7581-812E-930F0E132F3B}"/>
                </a:ext>
              </a:extLst>
            </p:cNvPr>
            <p:cNvSpPr/>
            <p:nvPr/>
          </p:nvSpPr>
          <p:spPr>
            <a:xfrm>
              <a:off x="0" y="0"/>
              <a:ext cx="10654157" cy="1077214"/>
            </a:xfrm>
            <a:custGeom>
              <a:avLst/>
              <a:gdLst/>
              <a:ahLst/>
              <a:cxnLst/>
              <a:rect l="l" t="t" r="r" b="b"/>
              <a:pathLst>
                <a:path w="10654157" h="1077214">
                  <a:moveTo>
                    <a:pt x="0" y="89916"/>
                  </a:moveTo>
                  <a:cubicBezTo>
                    <a:pt x="0" y="40259"/>
                    <a:pt x="40259" y="0"/>
                    <a:pt x="89916" y="0"/>
                  </a:cubicBezTo>
                  <a:lnTo>
                    <a:pt x="10564241" y="0"/>
                  </a:lnTo>
                  <a:cubicBezTo>
                    <a:pt x="10613898" y="0"/>
                    <a:pt x="10654157" y="40259"/>
                    <a:pt x="10654157" y="89916"/>
                  </a:cubicBezTo>
                  <a:lnTo>
                    <a:pt x="10654157" y="987298"/>
                  </a:lnTo>
                  <a:cubicBezTo>
                    <a:pt x="10654157" y="1036955"/>
                    <a:pt x="10613898" y="1077214"/>
                    <a:pt x="10564241" y="1077214"/>
                  </a:cubicBezTo>
                  <a:lnTo>
                    <a:pt x="89916" y="1077214"/>
                  </a:lnTo>
                  <a:cubicBezTo>
                    <a:pt x="40259" y="1077087"/>
                    <a:pt x="0" y="1036828"/>
                    <a:pt x="0" y="987298"/>
                  </a:cubicBezTo>
                  <a:close/>
                </a:path>
              </a:pathLst>
            </a:custGeom>
            <a:solidFill>
              <a:srgbClr val="DADBF1"/>
            </a:solidFill>
          </p:spPr>
        </p:sp>
      </p:grpSp>
      <p:grpSp>
        <p:nvGrpSpPr>
          <p:cNvPr id="37" name="Group 11">
            <a:extLst>
              <a:ext uri="{FF2B5EF4-FFF2-40B4-BE49-F238E27FC236}">
                <a16:creationId xmlns:a16="http://schemas.microsoft.com/office/drawing/2014/main" id="{564B55BA-2BBA-EE5D-A697-C7EA0C59E587}"/>
              </a:ext>
            </a:extLst>
          </p:cNvPr>
          <p:cNvGrpSpPr/>
          <p:nvPr/>
        </p:nvGrpSpPr>
        <p:grpSpPr>
          <a:xfrm>
            <a:off x="452788" y="4551199"/>
            <a:ext cx="5077127" cy="500981"/>
            <a:chOff x="0" y="0"/>
            <a:chExt cx="10654110" cy="1077118"/>
          </a:xfrm>
        </p:grpSpPr>
        <p:sp>
          <p:nvSpPr>
            <p:cNvPr id="38" name="Freeform 12">
              <a:extLst>
                <a:ext uri="{FF2B5EF4-FFF2-40B4-BE49-F238E27FC236}">
                  <a16:creationId xmlns:a16="http://schemas.microsoft.com/office/drawing/2014/main" id="{8C4B39CA-D5A1-17F2-8BA4-B3D1BCB1567F}"/>
                </a:ext>
              </a:extLst>
            </p:cNvPr>
            <p:cNvSpPr/>
            <p:nvPr/>
          </p:nvSpPr>
          <p:spPr>
            <a:xfrm>
              <a:off x="0" y="0"/>
              <a:ext cx="10654157" cy="1077214"/>
            </a:xfrm>
            <a:custGeom>
              <a:avLst/>
              <a:gdLst/>
              <a:ahLst/>
              <a:cxnLst/>
              <a:rect l="l" t="t" r="r" b="b"/>
              <a:pathLst>
                <a:path w="10654157" h="1077214">
                  <a:moveTo>
                    <a:pt x="0" y="89916"/>
                  </a:moveTo>
                  <a:cubicBezTo>
                    <a:pt x="0" y="40259"/>
                    <a:pt x="40259" y="0"/>
                    <a:pt x="89916" y="0"/>
                  </a:cubicBezTo>
                  <a:lnTo>
                    <a:pt x="10564241" y="0"/>
                  </a:lnTo>
                  <a:cubicBezTo>
                    <a:pt x="10613898" y="0"/>
                    <a:pt x="10654157" y="40259"/>
                    <a:pt x="10654157" y="89916"/>
                  </a:cubicBezTo>
                  <a:lnTo>
                    <a:pt x="10654157" y="987298"/>
                  </a:lnTo>
                  <a:cubicBezTo>
                    <a:pt x="10654157" y="1036955"/>
                    <a:pt x="10613898" y="1077214"/>
                    <a:pt x="10564241" y="1077214"/>
                  </a:cubicBezTo>
                  <a:lnTo>
                    <a:pt x="89916" y="1077214"/>
                  </a:lnTo>
                  <a:cubicBezTo>
                    <a:pt x="40259" y="1077087"/>
                    <a:pt x="0" y="1036828"/>
                    <a:pt x="0" y="987298"/>
                  </a:cubicBezTo>
                  <a:close/>
                </a:path>
              </a:pathLst>
            </a:custGeom>
            <a:solidFill>
              <a:srgbClr val="DADBF1"/>
            </a:solidFill>
          </p:spPr>
        </p:sp>
      </p:grpSp>
      <p:grpSp>
        <p:nvGrpSpPr>
          <p:cNvPr id="39" name="Group 11">
            <a:extLst>
              <a:ext uri="{FF2B5EF4-FFF2-40B4-BE49-F238E27FC236}">
                <a16:creationId xmlns:a16="http://schemas.microsoft.com/office/drawing/2014/main" id="{5594C24E-5244-AF09-67E8-B67ED7C3DB34}"/>
              </a:ext>
            </a:extLst>
          </p:cNvPr>
          <p:cNvGrpSpPr/>
          <p:nvPr/>
        </p:nvGrpSpPr>
        <p:grpSpPr>
          <a:xfrm>
            <a:off x="6247958" y="4554376"/>
            <a:ext cx="5077127" cy="500981"/>
            <a:chOff x="0" y="0"/>
            <a:chExt cx="10654110" cy="1077118"/>
          </a:xfrm>
        </p:grpSpPr>
        <p:sp>
          <p:nvSpPr>
            <p:cNvPr id="40" name="Freeform 12">
              <a:extLst>
                <a:ext uri="{FF2B5EF4-FFF2-40B4-BE49-F238E27FC236}">
                  <a16:creationId xmlns:a16="http://schemas.microsoft.com/office/drawing/2014/main" id="{19B8BDCF-3800-2793-7784-8A58AE899FDC}"/>
                </a:ext>
              </a:extLst>
            </p:cNvPr>
            <p:cNvSpPr/>
            <p:nvPr/>
          </p:nvSpPr>
          <p:spPr>
            <a:xfrm>
              <a:off x="0" y="0"/>
              <a:ext cx="10654157" cy="1077214"/>
            </a:xfrm>
            <a:custGeom>
              <a:avLst/>
              <a:gdLst/>
              <a:ahLst/>
              <a:cxnLst/>
              <a:rect l="l" t="t" r="r" b="b"/>
              <a:pathLst>
                <a:path w="10654157" h="1077214">
                  <a:moveTo>
                    <a:pt x="0" y="89916"/>
                  </a:moveTo>
                  <a:cubicBezTo>
                    <a:pt x="0" y="40259"/>
                    <a:pt x="40259" y="0"/>
                    <a:pt x="89916" y="0"/>
                  </a:cubicBezTo>
                  <a:lnTo>
                    <a:pt x="10564241" y="0"/>
                  </a:lnTo>
                  <a:cubicBezTo>
                    <a:pt x="10613898" y="0"/>
                    <a:pt x="10654157" y="40259"/>
                    <a:pt x="10654157" y="89916"/>
                  </a:cubicBezTo>
                  <a:lnTo>
                    <a:pt x="10654157" y="987298"/>
                  </a:lnTo>
                  <a:cubicBezTo>
                    <a:pt x="10654157" y="1036955"/>
                    <a:pt x="10613898" y="1077214"/>
                    <a:pt x="10564241" y="1077214"/>
                  </a:cubicBezTo>
                  <a:lnTo>
                    <a:pt x="89916" y="1077214"/>
                  </a:lnTo>
                  <a:cubicBezTo>
                    <a:pt x="40259" y="1077087"/>
                    <a:pt x="0" y="1036828"/>
                    <a:pt x="0" y="987298"/>
                  </a:cubicBezTo>
                  <a:close/>
                </a:path>
              </a:pathLst>
            </a:custGeom>
            <a:solidFill>
              <a:srgbClr val="DADBF1"/>
            </a:solidFill>
          </p:spPr>
        </p:sp>
      </p:grpSp>
      <p:grpSp>
        <p:nvGrpSpPr>
          <p:cNvPr id="41" name="Group 22">
            <a:extLst>
              <a:ext uri="{FF2B5EF4-FFF2-40B4-BE49-F238E27FC236}">
                <a16:creationId xmlns:a16="http://schemas.microsoft.com/office/drawing/2014/main" id="{D76DC99F-E0CD-97D6-62C1-555C5400364C}"/>
              </a:ext>
            </a:extLst>
          </p:cNvPr>
          <p:cNvGrpSpPr/>
          <p:nvPr/>
        </p:nvGrpSpPr>
        <p:grpSpPr>
          <a:xfrm>
            <a:off x="8672984" y="2536653"/>
            <a:ext cx="287643" cy="342070"/>
            <a:chOff x="0" y="0"/>
            <a:chExt cx="538560" cy="673298"/>
          </a:xfrm>
        </p:grpSpPr>
        <p:sp>
          <p:nvSpPr>
            <p:cNvPr id="42" name="Freeform 23" descr="preencoded.png">
              <a:extLst>
                <a:ext uri="{FF2B5EF4-FFF2-40B4-BE49-F238E27FC236}">
                  <a16:creationId xmlns:a16="http://schemas.microsoft.com/office/drawing/2014/main" id="{3EDDBFE2-FEB4-D618-044C-3801BD01CC5F}"/>
                </a:ext>
              </a:extLst>
            </p:cNvPr>
            <p:cNvSpPr/>
            <p:nvPr/>
          </p:nvSpPr>
          <p:spPr>
            <a:xfrm>
              <a:off x="0" y="0"/>
              <a:ext cx="538607" cy="673354"/>
            </a:xfrm>
            <a:custGeom>
              <a:avLst/>
              <a:gdLst/>
              <a:ahLst/>
              <a:cxnLst/>
              <a:rect l="l" t="t" r="r" b="b"/>
              <a:pathLst>
                <a:path w="538607" h="673354">
                  <a:moveTo>
                    <a:pt x="0" y="0"/>
                  </a:moveTo>
                  <a:lnTo>
                    <a:pt x="538607" y="0"/>
                  </a:lnTo>
                  <a:lnTo>
                    <a:pt x="538607" y="673354"/>
                  </a:lnTo>
                  <a:lnTo>
                    <a:pt x="0" y="673354"/>
                  </a:lnTo>
                  <a:lnTo>
                    <a:pt x="0" y="0"/>
                  </a:lnTo>
                  <a:close/>
                </a:path>
              </a:pathLst>
            </a:custGeom>
            <a:blipFill>
              <a:blip r:embed="rId3"/>
              <a:stretch>
                <a:fillRect t="-468" r="8" b="-460"/>
              </a:stretch>
            </a:blipFill>
          </p:spPr>
        </p:sp>
      </p:grpSp>
      <p:grpSp>
        <p:nvGrpSpPr>
          <p:cNvPr id="43" name="Group 31">
            <a:extLst>
              <a:ext uri="{FF2B5EF4-FFF2-40B4-BE49-F238E27FC236}">
                <a16:creationId xmlns:a16="http://schemas.microsoft.com/office/drawing/2014/main" id="{34BF3CDF-AE24-D5B7-8A80-FB2FF5A48262}"/>
              </a:ext>
            </a:extLst>
          </p:cNvPr>
          <p:cNvGrpSpPr/>
          <p:nvPr/>
        </p:nvGrpSpPr>
        <p:grpSpPr>
          <a:xfrm>
            <a:off x="2740648" y="4650402"/>
            <a:ext cx="403920" cy="321648"/>
            <a:chOff x="0" y="0"/>
            <a:chExt cx="538560" cy="673298"/>
          </a:xfrm>
        </p:grpSpPr>
        <p:sp>
          <p:nvSpPr>
            <p:cNvPr id="44" name="Freeform 32" descr="preencoded.png">
              <a:extLst>
                <a:ext uri="{FF2B5EF4-FFF2-40B4-BE49-F238E27FC236}">
                  <a16:creationId xmlns:a16="http://schemas.microsoft.com/office/drawing/2014/main" id="{CC079778-16E0-B3EE-D81A-600DD1DA0D40}"/>
                </a:ext>
              </a:extLst>
            </p:cNvPr>
            <p:cNvSpPr/>
            <p:nvPr/>
          </p:nvSpPr>
          <p:spPr>
            <a:xfrm>
              <a:off x="0" y="0"/>
              <a:ext cx="538607" cy="673354"/>
            </a:xfrm>
            <a:custGeom>
              <a:avLst/>
              <a:gdLst/>
              <a:ahLst/>
              <a:cxnLst/>
              <a:rect l="l" t="t" r="r" b="b"/>
              <a:pathLst>
                <a:path w="538607" h="673354">
                  <a:moveTo>
                    <a:pt x="0" y="0"/>
                  </a:moveTo>
                  <a:lnTo>
                    <a:pt x="538607" y="0"/>
                  </a:lnTo>
                  <a:lnTo>
                    <a:pt x="538607" y="673354"/>
                  </a:lnTo>
                  <a:lnTo>
                    <a:pt x="0" y="673354"/>
                  </a:lnTo>
                  <a:lnTo>
                    <a:pt x="0" y="0"/>
                  </a:lnTo>
                  <a:close/>
                </a:path>
              </a:pathLst>
            </a:custGeom>
            <a:blipFill>
              <a:blip r:embed="rId4"/>
              <a:stretch>
                <a:fillRect t="-468" r="8" b="-460"/>
              </a:stretch>
            </a:blipFill>
          </p:spPr>
        </p:sp>
      </p:grpSp>
      <p:grpSp>
        <p:nvGrpSpPr>
          <p:cNvPr id="45" name="Group 40">
            <a:extLst>
              <a:ext uri="{FF2B5EF4-FFF2-40B4-BE49-F238E27FC236}">
                <a16:creationId xmlns:a16="http://schemas.microsoft.com/office/drawing/2014/main" id="{B948F2A9-6397-8D4C-8538-D07004253CF3}"/>
              </a:ext>
            </a:extLst>
          </p:cNvPr>
          <p:cNvGrpSpPr/>
          <p:nvPr/>
        </p:nvGrpSpPr>
        <p:grpSpPr>
          <a:xfrm>
            <a:off x="8643228" y="4678990"/>
            <a:ext cx="287253" cy="293087"/>
            <a:chOff x="0" y="0"/>
            <a:chExt cx="538560" cy="673298"/>
          </a:xfrm>
        </p:grpSpPr>
        <p:sp>
          <p:nvSpPr>
            <p:cNvPr id="46" name="Freeform 41" descr="preencoded.png">
              <a:extLst>
                <a:ext uri="{FF2B5EF4-FFF2-40B4-BE49-F238E27FC236}">
                  <a16:creationId xmlns:a16="http://schemas.microsoft.com/office/drawing/2014/main" id="{E7F7AAE1-50DE-00D8-4CA9-385B7B53FE51}"/>
                </a:ext>
              </a:extLst>
            </p:cNvPr>
            <p:cNvSpPr/>
            <p:nvPr/>
          </p:nvSpPr>
          <p:spPr>
            <a:xfrm>
              <a:off x="0" y="0"/>
              <a:ext cx="538607" cy="673354"/>
            </a:xfrm>
            <a:custGeom>
              <a:avLst/>
              <a:gdLst/>
              <a:ahLst/>
              <a:cxnLst/>
              <a:rect l="l" t="t" r="r" b="b"/>
              <a:pathLst>
                <a:path w="538607" h="673354">
                  <a:moveTo>
                    <a:pt x="0" y="0"/>
                  </a:moveTo>
                  <a:lnTo>
                    <a:pt x="538607" y="0"/>
                  </a:lnTo>
                  <a:lnTo>
                    <a:pt x="538607" y="673354"/>
                  </a:lnTo>
                  <a:lnTo>
                    <a:pt x="0" y="673354"/>
                  </a:lnTo>
                  <a:lnTo>
                    <a:pt x="0" y="0"/>
                  </a:lnTo>
                  <a:close/>
                </a:path>
              </a:pathLst>
            </a:custGeom>
            <a:blipFill>
              <a:blip r:embed="rId5"/>
              <a:stretch>
                <a:fillRect t="-468" r="8" b="-460"/>
              </a:stretch>
            </a:blipFill>
          </p:spPr>
        </p:sp>
      </p:grpSp>
      <p:sp>
        <p:nvSpPr>
          <p:cNvPr id="47" name="TextBox 15">
            <a:extLst>
              <a:ext uri="{FF2B5EF4-FFF2-40B4-BE49-F238E27FC236}">
                <a16:creationId xmlns:a16="http://schemas.microsoft.com/office/drawing/2014/main" id="{86521883-EB30-F793-4DCA-35EC1ABF23F6}"/>
              </a:ext>
            </a:extLst>
          </p:cNvPr>
          <p:cNvSpPr txBox="1"/>
          <p:nvPr/>
        </p:nvSpPr>
        <p:spPr>
          <a:xfrm>
            <a:off x="531481" y="3081899"/>
            <a:ext cx="2179141" cy="369973"/>
          </a:xfrm>
          <a:prstGeom prst="rect">
            <a:avLst/>
          </a:prstGeom>
        </p:spPr>
        <p:txBody>
          <a:bodyPr wrap="square" lIns="0" tIns="0" rIns="0" bIns="0" rtlCol="0" anchor="t">
            <a:spAutoFit/>
          </a:bodyPr>
          <a:lstStyle/>
          <a:p>
            <a:pPr algn="l">
              <a:lnSpc>
                <a:spcPts val="3312"/>
              </a:lnSpc>
            </a:pPr>
            <a:r>
              <a:rPr lang="en-US" b="1" dirty="0">
                <a:solidFill>
                  <a:srgbClr val="272525"/>
                </a:solidFill>
                <a:latin typeface="Inter Bold"/>
                <a:ea typeface="Inter Bold"/>
                <a:cs typeface="Inter Bold"/>
                <a:sym typeface="Inter Bold"/>
              </a:rPr>
              <a:t>Backend &amp; ML Core</a:t>
            </a:r>
          </a:p>
        </p:txBody>
      </p:sp>
      <p:sp>
        <p:nvSpPr>
          <p:cNvPr id="48" name="TextBox 16">
            <a:extLst>
              <a:ext uri="{FF2B5EF4-FFF2-40B4-BE49-F238E27FC236}">
                <a16:creationId xmlns:a16="http://schemas.microsoft.com/office/drawing/2014/main" id="{3FAB6CAB-4AC0-EA42-8DE2-6A59C5B3AF97}"/>
              </a:ext>
            </a:extLst>
          </p:cNvPr>
          <p:cNvSpPr txBox="1"/>
          <p:nvPr/>
        </p:nvSpPr>
        <p:spPr>
          <a:xfrm>
            <a:off x="525193" y="3511327"/>
            <a:ext cx="5028667" cy="606448"/>
          </a:xfrm>
          <a:prstGeom prst="rect">
            <a:avLst/>
          </a:prstGeom>
        </p:spPr>
        <p:txBody>
          <a:bodyPr wrap="square" lIns="0" tIns="0" rIns="0" bIns="0" rtlCol="0" anchor="t">
            <a:spAutoFit/>
          </a:bodyPr>
          <a:lstStyle/>
          <a:p>
            <a:pPr algn="l">
              <a:lnSpc>
                <a:spcPct val="150000"/>
              </a:lnSpc>
            </a:pPr>
            <a:r>
              <a:rPr lang="en-US" sz="1400" b="1" dirty="0">
                <a:solidFill>
                  <a:srgbClr val="272525"/>
                </a:solidFill>
                <a:latin typeface="Inter Bold"/>
                <a:ea typeface="Inter Bold"/>
                <a:cs typeface="Inter Bold"/>
                <a:sym typeface="Inter Bold"/>
              </a:rPr>
              <a:t>Python (</a:t>
            </a:r>
            <a:r>
              <a:rPr lang="en-US" sz="1400" b="1" dirty="0" err="1">
                <a:solidFill>
                  <a:srgbClr val="272525"/>
                </a:solidFill>
                <a:latin typeface="Inter Bold"/>
                <a:ea typeface="Inter Bold"/>
                <a:cs typeface="Inter Bold"/>
                <a:sym typeface="Inter Bold"/>
              </a:rPr>
              <a:t>FastAPI</a:t>
            </a:r>
            <a:r>
              <a:rPr lang="en-US" sz="1400" b="1" dirty="0">
                <a:solidFill>
                  <a:srgbClr val="272525"/>
                </a:solidFill>
                <a:latin typeface="Inter Bold"/>
                <a:ea typeface="Inter Bold"/>
                <a:cs typeface="Inter Bold"/>
                <a:sym typeface="Inter Bold"/>
              </a:rPr>
              <a:t>):</a:t>
            </a:r>
            <a:r>
              <a:rPr lang="en-US" sz="1400" dirty="0">
                <a:solidFill>
                  <a:srgbClr val="272525"/>
                </a:solidFill>
                <a:latin typeface="Inter"/>
                <a:ea typeface="Inter"/>
                <a:cs typeface="Inter"/>
                <a:sym typeface="Inter"/>
              </a:rPr>
              <a:t> For robust API services.</a:t>
            </a:r>
            <a:r>
              <a:rPr lang="en-US" sz="1400" b="1" dirty="0">
                <a:solidFill>
                  <a:srgbClr val="272525"/>
                </a:solidFill>
                <a:latin typeface="Inter Bold"/>
                <a:ea typeface="Inter Bold"/>
                <a:cs typeface="Inter Bold"/>
                <a:sym typeface="Inter Bold"/>
              </a:rPr>
              <a:t>ML Models (</a:t>
            </a:r>
            <a:r>
              <a:rPr lang="en-US" sz="1400" b="1" dirty="0" err="1">
                <a:solidFill>
                  <a:srgbClr val="272525"/>
                </a:solidFill>
                <a:latin typeface="Inter Bold"/>
                <a:ea typeface="Inter Bold"/>
                <a:cs typeface="Inter Bold"/>
                <a:sym typeface="Inter Bold"/>
              </a:rPr>
              <a:t>XGBoost</a:t>
            </a:r>
            <a:r>
              <a:rPr lang="en-US" sz="1400" b="1" dirty="0">
                <a:solidFill>
                  <a:srgbClr val="272525"/>
                </a:solidFill>
                <a:latin typeface="Inter Bold"/>
                <a:ea typeface="Inter Bold"/>
                <a:cs typeface="Inter Bold"/>
                <a:sym typeface="Inter Bold"/>
              </a:rPr>
              <a:t>/</a:t>
            </a:r>
            <a:r>
              <a:rPr lang="en-US" sz="1400" b="1" dirty="0" err="1">
                <a:solidFill>
                  <a:srgbClr val="272525"/>
                </a:solidFill>
                <a:latin typeface="Inter Bold"/>
                <a:ea typeface="Inter Bold"/>
                <a:cs typeface="Inter Bold"/>
                <a:sym typeface="Inter Bold"/>
              </a:rPr>
              <a:t>LightGBM</a:t>
            </a:r>
            <a:r>
              <a:rPr lang="en-US" sz="1400" b="1" dirty="0">
                <a:solidFill>
                  <a:srgbClr val="272525"/>
                </a:solidFill>
                <a:latin typeface="Inter Bold"/>
                <a:ea typeface="Inter Bold"/>
                <a:cs typeface="Inter Bold"/>
                <a:sym typeface="Inter Bold"/>
              </a:rPr>
              <a:t>):</a:t>
            </a:r>
            <a:r>
              <a:rPr lang="en-US" sz="1400" dirty="0">
                <a:solidFill>
                  <a:srgbClr val="272525"/>
                </a:solidFill>
                <a:latin typeface="Inter"/>
                <a:ea typeface="Inter"/>
                <a:cs typeface="Inter"/>
                <a:sym typeface="Inter"/>
              </a:rPr>
              <a:t> For high-performance classification.</a:t>
            </a:r>
          </a:p>
        </p:txBody>
      </p:sp>
      <p:sp>
        <p:nvSpPr>
          <p:cNvPr id="49" name="TextBox 24">
            <a:extLst>
              <a:ext uri="{FF2B5EF4-FFF2-40B4-BE49-F238E27FC236}">
                <a16:creationId xmlns:a16="http://schemas.microsoft.com/office/drawing/2014/main" id="{A1B4C026-F51B-4861-F651-563675173D6A}"/>
              </a:ext>
            </a:extLst>
          </p:cNvPr>
          <p:cNvSpPr txBox="1"/>
          <p:nvPr/>
        </p:nvSpPr>
        <p:spPr>
          <a:xfrm>
            <a:off x="6400219" y="3135160"/>
            <a:ext cx="3366493" cy="369973"/>
          </a:xfrm>
          <a:prstGeom prst="rect">
            <a:avLst/>
          </a:prstGeom>
        </p:spPr>
        <p:txBody>
          <a:bodyPr lIns="0" tIns="0" rIns="0" bIns="0" rtlCol="0" anchor="t">
            <a:spAutoFit/>
          </a:bodyPr>
          <a:lstStyle/>
          <a:p>
            <a:pPr algn="l">
              <a:lnSpc>
                <a:spcPts val="3312"/>
              </a:lnSpc>
            </a:pPr>
            <a:r>
              <a:rPr lang="en-US" b="1" dirty="0">
                <a:solidFill>
                  <a:srgbClr val="272525"/>
                </a:solidFill>
                <a:latin typeface="Inter Bold"/>
                <a:ea typeface="Inter Bold"/>
                <a:cs typeface="Inter Bold"/>
                <a:sym typeface="Inter Bold"/>
              </a:rPr>
              <a:t>APK Analysis</a:t>
            </a:r>
          </a:p>
        </p:txBody>
      </p:sp>
      <p:sp>
        <p:nvSpPr>
          <p:cNvPr id="50" name="TextBox 25">
            <a:extLst>
              <a:ext uri="{FF2B5EF4-FFF2-40B4-BE49-F238E27FC236}">
                <a16:creationId xmlns:a16="http://schemas.microsoft.com/office/drawing/2014/main" id="{87CE7051-046E-100F-4DC2-01B59C894E2F}"/>
              </a:ext>
            </a:extLst>
          </p:cNvPr>
          <p:cNvSpPr txBox="1"/>
          <p:nvPr/>
        </p:nvSpPr>
        <p:spPr>
          <a:xfrm>
            <a:off x="6400219" y="3505133"/>
            <a:ext cx="4772606" cy="606448"/>
          </a:xfrm>
          <a:prstGeom prst="rect">
            <a:avLst/>
          </a:prstGeom>
        </p:spPr>
        <p:txBody>
          <a:bodyPr wrap="square" lIns="0" tIns="0" rIns="0" bIns="0" rtlCol="0" anchor="t">
            <a:spAutoFit/>
          </a:bodyPr>
          <a:lstStyle/>
          <a:p>
            <a:pPr algn="l">
              <a:lnSpc>
                <a:spcPct val="150000"/>
              </a:lnSpc>
            </a:pPr>
            <a:r>
              <a:rPr lang="en-US" sz="1400" b="1" dirty="0" err="1">
                <a:solidFill>
                  <a:srgbClr val="272525"/>
                </a:solidFill>
                <a:latin typeface="Inter Bold"/>
                <a:ea typeface="Inter Bold"/>
                <a:cs typeface="Inter Bold"/>
                <a:sym typeface="Inter Bold"/>
              </a:rPr>
              <a:t>Androguard</a:t>
            </a:r>
            <a:r>
              <a:rPr lang="en-US" sz="1400" b="1" dirty="0">
                <a:solidFill>
                  <a:srgbClr val="272525"/>
                </a:solidFill>
                <a:latin typeface="Inter Bold"/>
                <a:ea typeface="Inter Bold"/>
                <a:cs typeface="Inter Bold"/>
                <a:sym typeface="Inter Bold"/>
              </a:rPr>
              <a:t>, APKID:</a:t>
            </a:r>
            <a:r>
              <a:rPr lang="en-US" sz="1400" dirty="0">
                <a:solidFill>
                  <a:srgbClr val="272525"/>
                </a:solidFill>
                <a:latin typeface="Inter"/>
                <a:ea typeface="Inter"/>
                <a:cs typeface="Inter"/>
                <a:sym typeface="Inter"/>
              </a:rPr>
              <a:t> Static analysis of </a:t>
            </a:r>
            <a:r>
              <a:rPr lang="en-US" sz="1400" dirty="0" err="1">
                <a:solidFill>
                  <a:srgbClr val="272525"/>
                </a:solidFill>
                <a:latin typeface="Inter"/>
                <a:ea typeface="Inter"/>
                <a:cs typeface="Inter"/>
                <a:sym typeface="Inter"/>
              </a:rPr>
              <a:t>APKs.</a:t>
            </a:r>
            <a:r>
              <a:rPr lang="en-US" sz="1400" b="1" dirty="0" err="1">
                <a:solidFill>
                  <a:srgbClr val="272525"/>
                </a:solidFill>
                <a:latin typeface="Inter Bold"/>
                <a:ea typeface="Inter Bold"/>
                <a:cs typeface="Inter Bold"/>
                <a:sym typeface="Inter Bold"/>
              </a:rPr>
              <a:t>Frida</a:t>
            </a:r>
            <a:r>
              <a:rPr lang="en-US" sz="1400" b="1" dirty="0">
                <a:solidFill>
                  <a:srgbClr val="272525"/>
                </a:solidFill>
                <a:latin typeface="Inter Bold"/>
                <a:ea typeface="Inter Bold"/>
                <a:cs typeface="Inter Bold"/>
                <a:sym typeface="Inter Bold"/>
              </a:rPr>
              <a:t> Sandbox:</a:t>
            </a:r>
            <a:r>
              <a:rPr lang="en-US" sz="1400" dirty="0">
                <a:solidFill>
                  <a:srgbClr val="272525"/>
                </a:solidFill>
                <a:latin typeface="Inter"/>
                <a:ea typeface="Inter"/>
                <a:cs typeface="Inter"/>
                <a:sym typeface="Inter"/>
              </a:rPr>
              <a:t> Dynamic analysis for runtime behavior.</a:t>
            </a:r>
          </a:p>
        </p:txBody>
      </p:sp>
      <p:sp>
        <p:nvSpPr>
          <p:cNvPr id="51" name="TextBox 33">
            <a:extLst>
              <a:ext uri="{FF2B5EF4-FFF2-40B4-BE49-F238E27FC236}">
                <a16:creationId xmlns:a16="http://schemas.microsoft.com/office/drawing/2014/main" id="{A5DA3C85-47EA-22E8-5EB7-62430D1F0DBD}"/>
              </a:ext>
            </a:extLst>
          </p:cNvPr>
          <p:cNvSpPr txBox="1"/>
          <p:nvPr/>
        </p:nvSpPr>
        <p:spPr>
          <a:xfrm>
            <a:off x="572503" y="5045212"/>
            <a:ext cx="4336289" cy="369973"/>
          </a:xfrm>
          <a:prstGeom prst="rect">
            <a:avLst/>
          </a:prstGeom>
        </p:spPr>
        <p:txBody>
          <a:bodyPr lIns="0" tIns="0" rIns="0" bIns="0" rtlCol="0" anchor="t">
            <a:spAutoFit/>
          </a:bodyPr>
          <a:lstStyle/>
          <a:p>
            <a:pPr algn="l">
              <a:lnSpc>
                <a:spcPts val="3312"/>
              </a:lnSpc>
            </a:pPr>
            <a:r>
              <a:rPr lang="en-US" b="1" dirty="0">
                <a:solidFill>
                  <a:srgbClr val="272525"/>
                </a:solidFill>
                <a:latin typeface="Inter Bold"/>
                <a:ea typeface="Inter Bold"/>
                <a:cs typeface="Inter Bold"/>
                <a:sym typeface="Inter Bold"/>
              </a:rPr>
              <a:t>Transaction Intelligence</a:t>
            </a:r>
          </a:p>
        </p:txBody>
      </p:sp>
      <p:sp>
        <p:nvSpPr>
          <p:cNvPr id="52" name="TextBox 34">
            <a:extLst>
              <a:ext uri="{FF2B5EF4-FFF2-40B4-BE49-F238E27FC236}">
                <a16:creationId xmlns:a16="http://schemas.microsoft.com/office/drawing/2014/main" id="{D2C7293F-7E60-4263-A22E-AEB1738F3852}"/>
              </a:ext>
            </a:extLst>
          </p:cNvPr>
          <p:cNvSpPr txBox="1"/>
          <p:nvPr/>
        </p:nvSpPr>
        <p:spPr>
          <a:xfrm>
            <a:off x="609991" y="5488320"/>
            <a:ext cx="4895388" cy="606448"/>
          </a:xfrm>
          <a:prstGeom prst="rect">
            <a:avLst/>
          </a:prstGeom>
        </p:spPr>
        <p:txBody>
          <a:bodyPr wrap="square" lIns="0" tIns="0" rIns="0" bIns="0" rtlCol="0" anchor="t">
            <a:spAutoFit/>
          </a:bodyPr>
          <a:lstStyle/>
          <a:p>
            <a:pPr algn="l">
              <a:lnSpc>
                <a:spcPct val="150000"/>
              </a:lnSpc>
            </a:pPr>
            <a:r>
              <a:rPr lang="en-US" sz="1400" b="1" dirty="0">
                <a:solidFill>
                  <a:srgbClr val="272525"/>
                </a:solidFill>
                <a:latin typeface="Inter Bold"/>
                <a:ea typeface="Inter Bold"/>
                <a:cs typeface="Inter Bold"/>
                <a:sym typeface="Inter Bold"/>
              </a:rPr>
              <a:t>AI Anomaly Models:</a:t>
            </a:r>
            <a:r>
              <a:rPr lang="en-US" sz="1400" dirty="0">
                <a:solidFill>
                  <a:srgbClr val="272525"/>
                </a:solidFill>
                <a:latin typeface="Inter"/>
                <a:ea typeface="Inter"/>
                <a:cs typeface="Inter"/>
                <a:sym typeface="Inter"/>
              </a:rPr>
              <a:t> Identify unusual transaction </a:t>
            </a:r>
            <a:r>
              <a:rPr lang="en-US" sz="1400" dirty="0" err="1">
                <a:solidFill>
                  <a:srgbClr val="272525"/>
                </a:solidFill>
                <a:latin typeface="Inter"/>
                <a:ea typeface="Inter"/>
                <a:cs typeface="Inter"/>
                <a:sym typeface="Inter"/>
              </a:rPr>
              <a:t>patterns.</a:t>
            </a:r>
            <a:r>
              <a:rPr lang="en-US" sz="1400" b="1" dirty="0" err="1">
                <a:solidFill>
                  <a:srgbClr val="272525"/>
                </a:solidFill>
                <a:latin typeface="Inter Bold"/>
                <a:ea typeface="Inter Bold"/>
                <a:cs typeface="Inter Bold"/>
                <a:sym typeface="Inter Bold"/>
              </a:rPr>
              <a:t>Rule</a:t>
            </a:r>
            <a:r>
              <a:rPr lang="en-US" sz="1400" b="1" dirty="0">
                <a:solidFill>
                  <a:srgbClr val="272525"/>
                </a:solidFill>
                <a:latin typeface="Inter Bold"/>
                <a:ea typeface="Inter Bold"/>
                <a:cs typeface="Inter Bold"/>
                <a:sym typeface="Inter Bold"/>
              </a:rPr>
              <a:t> Engine:</a:t>
            </a:r>
            <a:r>
              <a:rPr lang="en-US" sz="1400" dirty="0">
                <a:solidFill>
                  <a:srgbClr val="272525"/>
                </a:solidFill>
                <a:latin typeface="Inter"/>
                <a:ea typeface="Inter"/>
                <a:cs typeface="Inter"/>
                <a:sym typeface="Inter"/>
              </a:rPr>
              <a:t> </a:t>
            </a:r>
            <a:r>
              <a:rPr lang="en-US" sz="1400" dirty="0" err="1">
                <a:solidFill>
                  <a:srgbClr val="272525"/>
                </a:solidFill>
                <a:latin typeface="Inter"/>
                <a:ea typeface="Inter"/>
                <a:cs typeface="Inter"/>
                <a:sym typeface="Inter"/>
              </a:rPr>
              <a:t>Customisable</a:t>
            </a:r>
            <a:r>
              <a:rPr lang="en-US" sz="1400" dirty="0">
                <a:solidFill>
                  <a:srgbClr val="272525"/>
                </a:solidFill>
                <a:latin typeface="Inter"/>
                <a:ea typeface="Inter"/>
                <a:cs typeface="Inter"/>
                <a:sym typeface="Inter"/>
              </a:rPr>
              <a:t> rules for specific alerts.</a:t>
            </a:r>
          </a:p>
        </p:txBody>
      </p:sp>
      <p:sp>
        <p:nvSpPr>
          <p:cNvPr id="53" name="TextBox 42">
            <a:extLst>
              <a:ext uri="{FF2B5EF4-FFF2-40B4-BE49-F238E27FC236}">
                <a16:creationId xmlns:a16="http://schemas.microsoft.com/office/drawing/2014/main" id="{8D80598E-8EB5-E010-D0A4-D13FF13980C9}"/>
              </a:ext>
            </a:extLst>
          </p:cNvPr>
          <p:cNvSpPr txBox="1"/>
          <p:nvPr/>
        </p:nvSpPr>
        <p:spPr>
          <a:xfrm>
            <a:off x="6400219" y="5045212"/>
            <a:ext cx="3366493" cy="369973"/>
          </a:xfrm>
          <a:prstGeom prst="rect">
            <a:avLst/>
          </a:prstGeom>
        </p:spPr>
        <p:txBody>
          <a:bodyPr lIns="0" tIns="0" rIns="0" bIns="0" rtlCol="0" anchor="t">
            <a:spAutoFit/>
          </a:bodyPr>
          <a:lstStyle/>
          <a:p>
            <a:pPr algn="l">
              <a:lnSpc>
                <a:spcPts val="3312"/>
              </a:lnSpc>
            </a:pPr>
            <a:r>
              <a:rPr lang="en-US" b="1" dirty="0">
                <a:solidFill>
                  <a:srgbClr val="272525"/>
                </a:solidFill>
                <a:latin typeface="Inter Bold"/>
                <a:ea typeface="Inter Bold"/>
                <a:cs typeface="Inter Bold"/>
                <a:sym typeface="Inter Bold"/>
              </a:rPr>
              <a:t>Data &amp; UI</a:t>
            </a:r>
          </a:p>
        </p:txBody>
      </p:sp>
      <p:sp>
        <p:nvSpPr>
          <p:cNvPr id="54" name="TextBox 43">
            <a:extLst>
              <a:ext uri="{FF2B5EF4-FFF2-40B4-BE49-F238E27FC236}">
                <a16:creationId xmlns:a16="http://schemas.microsoft.com/office/drawing/2014/main" id="{7DC4F319-28E7-AE82-EF63-2D8351177B63}"/>
              </a:ext>
            </a:extLst>
          </p:cNvPr>
          <p:cNvSpPr txBox="1"/>
          <p:nvPr/>
        </p:nvSpPr>
        <p:spPr>
          <a:xfrm>
            <a:off x="6400220" y="5415185"/>
            <a:ext cx="4772606" cy="606448"/>
          </a:xfrm>
          <a:prstGeom prst="rect">
            <a:avLst/>
          </a:prstGeom>
        </p:spPr>
        <p:txBody>
          <a:bodyPr wrap="square" lIns="0" tIns="0" rIns="0" bIns="0" rtlCol="0" anchor="t">
            <a:spAutoFit/>
          </a:bodyPr>
          <a:lstStyle/>
          <a:p>
            <a:pPr algn="l">
              <a:lnSpc>
                <a:spcPct val="150000"/>
              </a:lnSpc>
            </a:pPr>
            <a:r>
              <a:rPr lang="en-US" sz="1400" b="1" dirty="0">
                <a:solidFill>
                  <a:srgbClr val="272525"/>
                </a:solidFill>
                <a:latin typeface="Inter Bold"/>
                <a:ea typeface="Inter Bold"/>
                <a:cs typeface="Inter Bold"/>
                <a:sym typeface="Inter Bold"/>
              </a:rPr>
              <a:t>Graph DB:</a:t>
            </a:r>
            <a:r>
              <a:rPr lang="en-US" sz="1400" dirty="0">
                <a:solidFill>
                  <a:srgbClr val="272525"/>
                </a:solidFill>
                <a:latin typeface="Inter"/>
                <a:ea typeface="Inter"/>
                <a:cs typeface="Inter"/>
                <a:sym typeface="Inter"/>
              </a:rPr>
              <a:t> For complex laundering pattern </a:t>
            </a:r>
            <a:r>
              <a:rPr lang="en-US" sz="1400" dirty="0" err="1">
                <a:solidFill>
                  <a:srgbClr val="272525"/>
                </a:solidFill>
                <a:latin typeface="Inter"/>
                <a:ea typeface="Inter"/>
                <a:cs typeface="Inter"/>
                <a:sym typeface="Inter"/>
              </a:rPr>
              <a:t>detection.</a:t>
            </a:r>
            <a:r>
              <a:rPr lang="en-US" sz="1400" b="1" dirty="0" err="1">
                <a:solidFill>
                  <a:srgbClr val="272525"/>
                </a:solidFill>
                <a:latin typeface="Inter Bold"/>
                <a:ea typeface="Inter Bold"/>
                <a:cs typeface="Inter Bold"/>
                <a:sym typeface="Inter Bold"/>
              </a:rPr>
              <a:t>React</a:t>
            </a:r>
            <a:r>
              <a:rPr lang="en-US" sz="1400" b="1" dirty="0">
                <a:solidFill>
                  <a:srgbClr val="272525"/>
                </a:solidFill>
                <a:latin typeface="Inter Bold"/>
                <a:ea typeface="Inter Bold"/>
                <a:cs typeface="Inter Bold"/>
                <a:sym typeface="Inter Bold"/>
              </a:rPr>
              <a:t> + Postgres:</a:t>
            </a:r>
            <a:r>
              <a:rPr lang="en-US" sz="1400" dirty="0">
                <a:solidFill>
                  <a:srgbClr val="272525"/>
                </a:solidFill>
                <a:latin typeface="Inter"/>
                <a:ea typeface="Inter"/>
                <a:cs typeface="Inter"/>
                <a:sym typeface="Inter"/>
              </a:rPr>
              <a:t> Intuitive dashboard for cyber departments.</a:t>
            </a:r>
          </a:p>
        </p:txBody>
      </p:sp>
    </p:spTree>
    <p:extLst>
      <p:ext uri="{BB962C8B-B14F-4D97-AF65-F5344CB8AC3E}">
        <p14:creationId xmlns:p14="http://schemas.microsoft.com/office/powerpoint/2010/main" val="124534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12DCE-0472-EF12-8012-D09DAB4053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08914D6-A1D9-76A1-88BE-ED047726AB11}"/>
              </a:ext>
            </a:extLst>
          </p:cNvPr>
          <p:cNvSpPr>
            <a:spLocks noGrp="1"/>
          </p:cNvSpPr>
          <p:nvPr>
            <p:ph type="title"/>
          </p:nvPr>
        </p:nvSpPr>
        <p:spPr>
          <a:xfrm>
            <a:off x="327083" y="621102"/>
            <a:ext cx="10348169" cy="903635"/>
          </a:xfrm>
        </p:spPr>
        <p:txBody>
          <a:bodyPr>
            <a:normAutofit/>
          </a:bodyPr>
          <a:lstStyle/>
          <a:p>
            <a:pPr>
              <a:lnSpc>
                <a:spcPts val="5187"/>
              </a:lnSpc>
            </a:pPr>
            <a:r>
              <a:rPr lang="en-US" sz="3600" b="1" dirty="0">
                <a:solidFill>
                  <a:srgbClr val="000000"/>
                </a:solidFill>
                <a:latin typeface="Inter Bold"/>
                <a:ea typeface="Inter Bold"/>
              </a:rPr>
              <a:t>Methodology and process for implementation </a:t>
            </a:r>
            <a:endParaRPr lang="en-IN" sz="3600" b="1" dirty="0">
              <a:solidFill>
                <a:srgbClr val="000000"/>
              </a:solidFill>
              <a:latin typeface="Inter Bold"/>
              <a:ea typeface="Inter Bold"/>
            </a:endParaRPr>
          </a:p>
        </p:txBody>
      </p:sp>
      <p:sp>
        <p:nvSpPr>
          <p:cNvPr id="6" name="TextBox 6">
            <a:extLst>
              <a:ext uri="{FF2B5EF4-FFF2-40B4-BE49-F238E27FC236}">
                <a16:creationId xmlns:a16="http://schemas.microsoft.com/office/drawing/2014/main" id="{5D265C1F-8CFB-346D-5B4B-FD2902AEB354}"/>
              </a:ext>
            </a:extLst>
          </p:cNvPr>
          <p:cNvSpPr txBox="1"/>
          <p:nvPr/>
        </p:nvSpPr>
        <p:spPr>
          <a:xfrm>
            <a:off x="424606" y="1494131"/>
            <a:ext cx="6604844" cy="570221"/>
          </a:xfrm>
          <a:prstGeom prst="rect">
            <a:avLst/>
          </a:prstGeom>
        </p:spPr>
        <p:txBody>
          <a:bodyPr wrap="square" lIns="0" tIns="0" rIns="0" bIns="0" rtlCol="0" anchor="t">
            <a:spAutoFit/>
          </a:bodyPr>
          <a:lstStyle/>
          <a:p>
            <a:pPr algn="l">
              <a:lnSpc>
                <a:spcPts val="5187"/>
              </a:lnSpc>
            </a:pPr>
            <a:r>
              <a:rPr lang="en-US" sz="2400" b="1" dirty="0" err="1">
                <a:solidFill>
                  <a:srgbClr val="000000"/>
                </a:solidFill>
                <a:latin typeface="Inter Bold"/>
                <a:ea typeface="Inter Bold"/>
                <a:cs typeface="Inter Bold"/>
                <a:sym typeface="Inter Bold"/>
              </a:rPr>
              <a:t>BankShield</a:t>
            </a:r>
            <a:r>
              <a:rPr lang="en-US" sz="2400" b="1" dirty="0">
                <a:solidFill>
                  <a:srgbClr val="000000"/>
                </a:solidFill>
                <a:latin typeface="Inter Bold"/>
                <a:ea typeface="Inter Bold"/>
                <a:cs typeface="Inter Bold"/>
                <a:sym typeface="Inter Bold"/>
              </a:rPr>
              <a:t> AI: A Multi-Layered Defense</a:t>
            </a:r>
          </a:p>
        </p:txBody>
      </p:sp>
      <p:sp>
        <p:nvSpPr>
          <p:cNvPr id="10" name="TextBox 7">
            <a:extLst>
              <a:ext uri="{FF2B5EF4-FFF2-40B4-BE49-F238E27FC236}">
                <a16:creationId xmlns:a16="http://schemas.microsoft.com/office/drawing/2014/main" id="{33D245D0-3F3D-63EC-8CDA-A2D04EF076EA}"/>
              </a:ext>
            </a:extLst>
          </p:cNvPr>
          <p:cNvSpPr txBox="1"/>
          <p:nvPr/>
        </p:nvSpPr>
        <p:spPr>
          <a:xfrm>
            <a:off x="424607" y="2207061"/>
            <a:ext cx="11576894" cy="1221940"/>
          </a:xfrm>
          <a:prstGeom prst="rect">
            <a:avLst/>
          </a:prstGeom>
        </p:spPr>
        <p:txBody>
          <a:bodyPr wrap="square" lIns="0" tIns="0" rIns="0" bIns="0" rtlCol="0" anchor="t">
            <a:spAutoFit/>
          </a:bodyPr>
          <a:lstStyle/>
          <a:p>
            <a:pPr algn="l">
              <a:lnSpc>
                <a:spcPts val="3312"/>
              </a:lnSpc>
            </a:pPr>
            <a:r>
              <a:rPr lang="en-US" sz="2000" dirty="0">
                <a:solidFill>
                  <a:srgbClr val="272525"/>
                </a:solidFill>
                <a:latin typeface="Inter"/>
                <a:ea typeface="Inter"/>
                <a:cs typeface="Inter"/>
                <a:sym typeface="Inter"/>
              </a:rPr>
              <a:t>Our solution provides an end-to-end defense system, from detecting fake applications to tracing stolen funds and attributing criminal actors. It operates through four integrated layers, ensuring comprehensive protection.</a:t>
            </a:r>
          </a:p>
        </p:txBody>
      </p:sp>
      <p:grpSp>
        <p:nvGrpSpPr>
          <p:cNvPr id="12" name="Group 8">
            <a:extLst>
              <a:ext uri="{FF2B5EF4-FFF2-40B4-BE49-F238E27FC236}">
                <a16:creationId xmlns:a16="http://schemas.microsoft.com/office/drawing/2014/main" id="{840E57ED-4BB4-6E8C-7D5F-254884797C94}"/>
              </a:ext>
            </a:extLst>
          </p:cNvPr>
          <p:cNvGrpSpPr/>
          <p:nvPr/>
        </p:nvGrpSpPr>
        <p:grpSpPr>
          <a:xfrm>
            <a:off x="169333" y="3429000"/>
            <a:ext cx="10888447" cy="3200400"/>
            <a:chOff x="-33272" y="414143"/>
            <a:chExt cx="21735669" cy="9372981"/>
          </a:xfrm>
        </p:grpSpPr>
        <p:sp>
          <p:nvSpPr>
            <p:cNvPr id="13" name="Freeform 9" descr="preencoded.png">
              <a:extLst>
                <a:ext uri="{FF2B5EF4-FFF2-40B4-BE49-F238E27FC236}">
                  <a16:creationId xmlns:a16="http://schemas.microsoft.com/office/drawing/2014/main" id="{44604D02-D86E-C246-0A8F-9A5959C1A8C4}"/>
                </a:ext>
              </a:extLst>
            </p:cNvPr>
            <p:cNvSpPr/>
            <p:nvPr/>
          </p:nvSpPr>
          <p:spPr>
            <a:xfrm>
              <a:off x="-33272" y="414143"/>
              <a:ext cx="21735669" cy="9372981"/>
            </a:xfrm>
            <a:custGeom>
              <a:avLst/>
              <a:gdLst/>
              <a:ahLst/>
              <a:cxnLst/>
              <a:rect l="l" t="t" r="r" b="b"/>
              <a:pathLst>
                <a:path w="21735669" h="9372981">
                  <a:moveTo>
                    <a:pt x="0" y="0"/>
                  </a:moveTo>
                  <a:lnTo>
                    <a:pt x="21735669" y="0"/>
                  </a:lnTo>
                  <a:lnTo>
                    <a:pt x="21735669" y="9372981"/>
                  </a:lnTo>
                  <a:lnTo>
                    <a:pt x="0" y="9372981"/>
                  </a:lnTo>
                  <a:lnTo>
                    <a:pt x="0" y="0"/>
                  </a:lnTo>
                  <a:close/>
                </a:path>
              </a:pathLst>
            </a:custGeom>
            <a:blipFill>
              <a:blip r:embed="rId2"/>
              <a:stretch>
                <a:fillRect t="-11" b="-11"/>
              </a:stretch>
            </a:blipFill>
          </p:spPr>
          <p:txBody>
            <a:bodyPr/>
            <a:lstStyle/>
            <a:p>
              <a:endParaRPr lang="en-IN" dirty="0"/>
            </a:p>
          </p:txBody>
        </p:sp>
      </p:grpSp>
      <p:sp>
        <p:nvSpPr>
          <p:cNvPr id="16" name="TextBox 13">
            <a:extLst>
              <a:ext uri="{FF2B5EF4-FFF2-40B4-BE49-F238E27FC236}">
                <a16:creationId xmlns:a16="http://schemas.microsoft.com/office/drawing/2014/main" id="{A729E60B-3EC3-2D62-79ED-5A5BCD2FE54E}"/>
              </a:ext>
            </a:extLst>
          </p:cNvPr>
          <p:cNvSpPr txBox="1"/>
          <p:nvPr/>
        </p:nvSpPr>
        <p:spPr>
          <a:xfrm>
            <a:off x="804862" y="3757089"/>
            <a:ext cx="3698348" cy="248658"/>
          </a:xfrm>
          <a:prstGeom prst="rect">
            <a:avLst/>
          </a:prstGeom>
        </p:spPr>
        <p:txBody>
          <a:bodyPr lIns="0" tIns="0" rIns="0" bIns="0" rtlCol="0" anchor="t">
            <a:spAutoFit/>
          </a:bodyPr>
          <a:lstStyle/>
          <a:p>
            <a:pPr algn="l">
              <a:lnSpc>
                <a:spcPts val="2062"/>
              </a:lnSpc>
            </a:pPr>
            <a:r>
              <a:rPr lang="en-US" sz="1600" b="1" dirty="0">
                <a:solidFill>
                  <a:srgbClr val="FFFFFF"/>
                </a:solidFill>
                <a:latin typeface="Inter Bold"/>
                <a:ea typeface="Inter Bold"/>
                <a:cs typeface="Inter Bold"/>
                <a:sym typeface="Inter Bold"/>
              </a:rPr>
              <a:t>APK Analyzer</a:t>
            </a:r>
          </a:p>
        </p:txBody>
      </p:sp>
      <p:sp>
        <p:nvSpPr>
          <p:cNvPr id="17" name="TextBox 12">
            <a:extLst>
              <a:ext uri="{FF2B5EF4-FFF2-40B4-BE49-F238E27FC236}">
                <a16:creationId xmlns:a16="http://schemas.microsoft.com/office/drawing/2014/main" id="{DA254626-5190-0958-0574-2B9E86EA3270}"/>
              </a:ext>
            </a:extLst>
          </p:cNvPr>
          <p:cNvSpPr txBox="1"/>
          <p:nvPr/>
        </p:nvSpPr>
        <p:spPr>
          <a:xfrm>
            <a:off x="804862" y="4556996"/>
            <a:ext cx="5558051" cy="248658"/>
          </a:xfrm>
          <a:prstGeom prst="rect">
            <a:avLst/>
          </a:prstGeom>
        </p:spPr>
        <p:txBody>
          <a:bodyPr lIns="0" tIns="0" rIns="0" bIns="0" rtlCol="0" anchor="t">
            <a:spAutoFit/>
          </a:bodyPr>
          <a:lstStyle/>
          <a:p>
            <a:pPr algn="l">
              <a:lnSpc>
                <a:spcPts val="2062"/>
              </a:lnSpc>
            </a:pPr>
            <a:r>
              <a:rPr lang="en-US" sz="1600" b="1" dirty="0">
                <a:solidFill>
                  <a:srgbClr val="FFFFFF"/>
                </a:solidFill>
                <a:latin typeface="Inter Bold"/>
                <a:ea typeface="Inter Bold"/>
                <a:cs typeface="Inter Bold"/>
                <a:sym typeface="Inter Bold"/>
              </a:rPr>
              <a:t>Suspicious Transaction Engine</a:t>
            </a:r>
          </a:p>
        </p:txBody>
      </p:sp>
      <p:sp>
        <p:nvSpPr>
          <p:cNvPr id="18" name="TextBox 11">
            <a:extLst>
              <a:ext uri="{FF2B5EF4-FFF2-40B4-BE49-F238E27FC236}">
                <a16:creationId xmlns:a16="http://schemas.microsoft.com/office/drawing/2014/main" id="{F7000EA0-546A-8A4D-441D-111A94384C02}"/>
              </a:ext>
            </a:extLst>
          </p:cNvPr>
          <p:cNvSpPr txBox="1"/>
          <p:nvPr/>
        </p:nvSpPr>
        <p:spPr>
          <a:xfrm>
            <a:off x="878947" y="5214938"/>
            <a:ext cx="3708107" cy="248658"/>
          </a:xfrm>
          <a:prstGeom prst="rect">
            <a:avLst/>
          </a:prstGeom>
        </p:spPr>
        <p:txBody>
          <a:bodyPr lIns="0" tIns="0" rIns="0" bIns="0" rtlCol="0" anchor="t">
            <a:spAutoFit/>
          </a:bodyPr>
          <a:lstStyle/>
          <a:p>
            <a:pPr algn="l">
              <a:lnSpc>
                <a:spcPts val="2062"/>
              </a:lnSpc>
            </a:pPr>
            <a:r>
              <a:rPr lang="en-US" sz="1600" b="1" dirty="0">
                <a:solidFill>
                  <a:srgbClr val="FFFFFF"/>
                </a:solidFill>
                <a:latin typeface="Inter Bold"/>
                <a:ea typeface="Inter Bold"/>
                <a:cs typeface="Inter Bold"/>
                <a:sym typeface="Inter Bold"/>
              </a:rPr>
              <a:t>Laundering Detector</a:t>
            </a:r>
          </a:p>
        </p:txBody>
      </p:sp>
      <p:sp>
        <p:nvSpPr>
          <p:cNvPr id="19" name="TextBox 10">
            <a:extLst>
              <a:ext uri="{FF2B5EF4-FFF2-40B4-BE49-F238E27FC236}">
                <a16:creationId xmlns:a16="http://schemas.microsoft.com/office/drawing/2014/main" id="{67E3F022-CF62-189D-8BE8-8F7B20B7FFA2}"/>
              </a:ext>
            </a:extLst>
          </p:cNvPr>
          <p:cNvSpPr txBox="1"/>
          <p:nvPr/>
        </p:nvSpPr>
        <p:spPr>
          <a:xfrm>
            <a:off x="878947" y="5994243"/>
            <a:ext cx="3698348" cy="248658"/>
          </a:xfrm>
          <a:prstGeom prst="rect">
            <a:avLst/>
          </a:prstGeom>
        </p:spPr>
        <p:txBody>
          <a:bodyPr lIns="0" tIns="0" rIns="0" bIns="0" rtlCol="0" anchor="t">
            <a:spAutoFit/>
          </a:bodyPr>
          <a:lstStyle/>
          <a:p>
            <a:pPr algn="l">
              <a:lnSpc>
                <a:spcPts val="2062"/>
              </a:lnSpc>
            </a:pPr>
            <a:r>
              <a:rPr lang="en-US" sz="1600" b="1" dirty="0">
                <a:solidFill>
                  <a:srgbClr val="FFFFFF"/>
                </a:solidFill>
                <a:latin typeface="Inter Bold"/>
                <a:ea typeface="Inter Bold"/>
                <a:cs typeface="Inter Bold"/>
                <a:sym typeface="Inter Bold"/>
              </a:rPr>
              <a:t>Attribution Layer</a:t>
            </a:r>
          </a:p>
        </p:txBody>
      </p:sp>
    </p:spTree>
    <p:extLst>
      <p:ext uri="{BB962C8B-B14F-4D97-AF65-F5344CB8AC3E}">
        <p14:creationId xmlns:p14="http://schemas.microsoft.com/office/powerpoint/2010/main" val="36666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165B4-9AC5-0EA4-08C0-9ED0769452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F9C031-2633-52CF-4CE5-CAF7617502F6}"/>
              </a:ext>
            </a:extLst>
          </p:cNvPr>
          <p:cNvSpPr>
            <a:spLocks noGrp="1"/>
          </p:cNvSpPr>
          <p:nvPr>
            <p:ph type="title"/>
          </p:nvPr>
        </p:nvSpPr>
        <p:spPr>
          <a:xfrm>
            <a:off x="336127" y="186156"/>
            <a:ext cx="6593179" cy="859617"/>
          </a:xfrm>
        </p:spPr>
        <p:txBody>
          <a:bodyPr>
            <a:noAutofit/>
          </a:bodyPr>
          <a:lstStyle/>
          <a:p>
            <a:r>
              <a:rPr lang="en-US" sz="4380" dirty="0">
                <a:latin typeface="Inter Bold" panose="020B0604020202020204" charset="0"/>
                <a:ea typeface="Inter Bold" panose="020B0604020202020204" charset="0"/>
              </a:rPr>
              <a:t>Feasibility And Viability</a:t>
            </a:r>
          </a:p>
        </p:txBody>
      </p:sp>
      <p:sp>
        <p:nvSpPr>
          <p:cNvPr id="6" name="TextBox 7">
            <a:extLst>
              <a:ext uri="{FF2B5EF4-FFF2-40B4-BE49-F238E27FC236}">
                <a16:creationId xmlns:a16="http://schemas.microsoft.com/office/drawing/2014/main" id="{FDBCF3E5-0525-3C8F-3E2F-13EF5BB5A3A1}"/>
              </a:ext>
            </a:extLst>
          </p:cNvPr>
          <p:cNvSpPr txBox="1"/>
          <p:nvPr/>
        </p:nvSpPr>
        <p:spPr>
          <a:xfrm>
            <a:off x="461962" y="1518121"/>
            <a:ext cx="5095876" cy="481927"/>
          </a:xfrm>
          <a:prstGeom prst="rect">
            <a:avLst/>
          </a:prstGeom>
        </p:spPr>
        <p:txBody>
          <a:bodyPr wrap="square" lIns="0" tIns="0" rIns="0" bIns="0" rtlCol="0" anchor="t">
            <a:spAutoFit/>
          </a:bodyPr>
          <a:lstStyle/>
          <a:p>
            <a:pPr algn="l">
              <a:lnSpc>
                <a:spcPts val="4125"/>
              </a:lnSpc>
            </a:pPr>
            <a:r>
              <a:rPr lang="en-US" sz="2800" b="1" dirty="0">
                <a:solidFill>
                  <a:srgbClr val="000000"/>
                </a:solidFill>
                <a:latin typeface="Inter Bold"/>
                <a:ea typeface="Inter Bold"/>
                <a:cs typeface="Inter Bold"/>
                <a:sym typeface="Inter Bold"/>
              </a:rPr>
              <a:t>Addressing Data Challenges:</a:t>
            </a:r>
          </a:p>
        </p:txBody>
      </p:sp>
      <p:sp>
        <p:nvSpPr>
          <p:cNvPr id="7" name="TextBox 8">
            <a:extLst>
              <a:ext uri="{FF2B5EF4-FFF2-40B4-BE49-F238E27FC236}">
                <a16:creationId xmlns:a16="http://schemas.microsoft.com/office/drawing/2014/main" id="{0328573E-FC98-5774-A1D8-76BE07FCA2C4}"/>
              </a:ext>
            </a:extLst>
          </p:cNvPr>
          <p:cNvSpPr txBox="1"/>
          <p:nvPr/>
        </p:nvSpPr>
        <p:spPr>
          <a:xfrm>
            <a:off x="461962" y="2000048"/>
            <a:ext cx="5738813" cy="1735732"/>
          </a:xfrm>
          <a:prstGeom prst="rect">
            <a:avLst/>
          </a:prstGeom>
        </p:spPr>
        <p:txBody>
          <a:bodyPr wrap="square" lIns="0" tIns="0" rIns="0" bIns="0" rtlCol="0" anchor="t">
            <a:spAutoFit/>
          </a:bodyPr>
          <a:lstStyle/>
          <a:p>
            <a:pPr algn="l">
              <a:lnSpc>
                <a:spcPts val="3500"/>
              </a:lnSpc>
            </a:pPr>
            <a:r>
              <a:rPr lang="en-US" dirty="0">
                <a:solidFill>
                  <a:srgbClr val="272525"/>
                </a:solidFill>
                <a:latin typeface="Inter"/>
                <a:ea typeface="Inter"/>
                <a:cs typeface="Inter"/>
                <a:sym typeface="Inter"/>
              </a:rPr>
              <a:t>Sensitive banking data requires careful handling. We overcome this with </a:t>
            </a:r>
            <a:r>
              <a:rPr lang="en-US" b="1" dirty="0">
                <a:solidFill>
                  <a:srgbClr val="272525"/>
                </a:solidFill>
                <a:latin typeface="Inter Bold"/>
                <a:ea typeface="Inter Bold"/>
                <a:cs typeface="Inter Bold"/>
                <a:sym typeface="Inter Bold"/>
              </a:rPr>
              <a:t>synthetic data generation</a:t>
            </a:r>
            <a:r>
              <a:rPr lang="en-US" dirty="0">
                <a:solidFill>
                  <a:srgbClr val="272525"/>
                </a:solidFill>
                <a:latin typeface="Inter"/>
                <a:ea typeface="Inter"/>
                <a:cs typeface="Inter"/>
                <a:sym typeface="Inter"/>
              </a:rPr>
              <a:t> and </a:t>
            </a:r>
            <a:r>
              <a:rPr lang="en-US" b="1" dirty="0">
                <a:solidFill>
                  <a:srgbClr val="272525"/>
                </a:solidFill>
                <a:latin typeface="Inter Bold"/>
                <a:ea typeface="Inter Bold"/>
                <a:cs typeface="Inter Bold"/>
                <a:sym typeface="Inter Bold"/>
              </a:rPr>
              <a:t>federated learning</a:t>
            </a:r>
            <a:r>
              <a:rPr lang="en-US" dirty="0">
                <a:solidFill>
                  <a:srgbClr val="272525"/>
                </a:solidFill>
                <a:latin typeface="Inter"/>
                <a:ea typeface="Inter"/>
                <a:cs typeface="Inter"/>
                <a:sym typeface="Inter"/>
              </a:rPr>
              <a:t> approaches, ensuring privacy and compliance.</a:t>
            </a:r>
          </a:p>
        </p:txBody>
      </p:sp>
      <p:sp>
        <p:nvSpPr>
          <p:cNvPr id="8" name="TextBox 9">
            <a:extLst>
              <a:ext uri="{FF2B5EF4-FFF2-40B4-BE49-F238E27FC236}">
                <a16:creationId xmlns:a16="http://schemas.microsoft.com/office/drawing/2014/main" id="{01915896-6E07-BCE2-4238-1EE0090EFC5D}"/>
              </a:ext>
            </a:extLst>
          </p:cNvPr>
          <p:cNvSpPr txBox="1"/>
          <p:nvPr/>
        </p:nvSpPr>
        <p:spPr>
          <a:xfrm>
            <a:off x="461962" y="3820860"/>
            <a:ext cx="3824288" cy="487826"/>
          </a:xfrm>
          <a:prstGeom prst="rect">
            <a:avLst/>
          </a:prstGeom>
        </p:spPr>
        <p:txBody>
          <a:bodyPr wrap="square" lIns="0" tIns="0" rIns="0" bIns="0" rtlCol="0" anchor="t">
            <a:spAutoFit/>
          </a:bodyPr>
          <a:lstStyle/>
          <a:p>
            <a:pPr algn="l">
              <a:lnSpc>
                <a:spcPts val="4125"/>
              </a:lnSpc>
            </a:pPr>
            <a:r>
              <a:rPr lang="en-US" sz="2800" b="1" dirty="0">
                <a:solidFill>
                  <a:srgbClr val="000000"/>
                </a:solidFill>
                <a:latin typeface="Inter Bold"/>
                <a:ea typeface="Inter Bold"/>
                <a:cs typeface="Inter Bold"/>
                <a:sym typeface="Inter Bold"/>
              </a:rPr>
              <a:t>Deployment Strategy:</a:t>
            </a:r>
          </a:p>
        </p:txBody>
      </p:sp>
      <p:sp>
        <p:nvSpPr>
          <p:cNvPr id="9" name="TextBox 10">
            <a:extLst>
              <a:ext uri="{FF2B5EF4-FFF2-40B4-BE49-F238E27FC236}">
                <a16:creationId xmlns:a16="http://schemas.microsoft.com/office/drawing/2014/main" id="{3ADC1C8E-8916-81DF-6493-9FBF989E7B7E}"/>
              </a:ext>
            </a:extLst>
          </p:cNvPr>
          <p:cNvSpPr txBox="1"/>
          <p:nvPr/>
        </p:nvSpPr>
        <p:spPr>
          <a:xfrm>
            <a:off x="227706" y="4519640"/>
            <a:ext cx="5973069" cy="843885"/>
          </a:xfrm>
          <a:prstGeom prst="rect">
            <a:avLst/>
          </a:prstGeom>
        </p:spPr>
        <p:txBody>
          <a:bodyPr wrap="square" lIns="0" tIns="0" rIns="0" bIns="0" rtlCol="0" anchor="t">
            <a:spAutoFit/>
          </a:bodyPr>
          <a:lstStyle/>
          <a:p>
            <a:pPr marL="329902" lvl="1" indent="-164951" algn="l">
              <a:lnSpc>
                <a:spcPts val="3500"/>
              </a:lnSpc>
              <a:buFont typeface="Arial"/>
              <a:buChar char="•"/>
            </a:pPr>
            <a:r>
              <a:rPr lang="en-US" b="1" dirty="0">
                <a:solidFill>
                  <a:srgbClr val="272525"/>
                </a:solidFill>
                <a:latin typeface="Inter Bold"/>
                <a:ea typeface="Inter Bold"/>
                <a:cs typeface="Inter Bold"/>
                <a:sym typeface="Inter Bold"/>
              </a:rPr>
              <a:t>Citizen Mobile App:</a:t>
            </a:r>
            <a:r>
              <a:rPr lang="en-US" dirty="0">
                <a:solidFill>
                  <a:srgbClr val="272525"/>
                </a:solidFill>
                <a:latin typeface="Inter"/>
                <a:ea typeface="Inter"/>
                <a:cs typeface="Inter"/>
                <a:sym typeface="Inter"/>
              </a:rPr>
              <a:t> A lite version for personal APK scanning.</a:t>
            </a:r>
          </a:p>
        </p:txBody>
      </p:sp>
      <p:sp>
        <p:nvSpPr>
          <p:cNvPr id="10" name="TextBox 11">
            <a:extLst>
              <a:ext uri="{FF2B5EF4-FFF2-40B4-BE49-F238E27FC236}">
                <a16:creationId xmlns:a16="http://schemas.microsoft.com/office/drawing/2014/main" id="{70E66F60-3AD6-DDF4-99F6-0E49DB8B67FE}"/>
              </a:ext>
            </a:extLst>
          </p:cNvPr>
          <p:cNvSpPr txBox="1"/>
          <p:nvPr/>
        </p:nvSpPr>
        <p:spPr>
          <a:xfrm>
            <a:off x="227707" y="5286020"/>
            <a:ext cx="5973068" cy="838050"/>
          </a:xfrm>
          <a:prstGeom prst="rect">
            <a:avLst/>
          </a:prstGeom>
        </p:spPr>
        <p:txBody>
          <a:bodyPr wrap="square" lIns="0" tIns="0" rIns="0" bIns="0" rtlCol="0" anchor="t">
            <a:spAutoFit/>
          </a:bodyPr>
          <a:lstStyle/>
          <a:p>
            <a:pPr marL="329902" lvl="1" indent="-164951" algn="l">
              <a:lnSpc>
                <a:spcPts val="3500"/>
              </a:lnSpc>
              <a:buFont typeface="Arial"/>
              <a:buChar char="•"/>
            </a:pPr>
            <a:r>
              <a:rPr lang="en-US" b="1" dirty="0">
                <a:solidFill>
                  <a:srgbClr val="272525"/>
                </a:solidFill>
                <a:latin typeface="Inter Bold"/>
                <a:ea typeface="Inter Bold"/>
                <a:cs typeface="Inter Bold"/>
                <a:sym typeface="Inter Bold"/>
              </a:rPr>
              <a:t>Cyber Department Dashboard:</a:t>
            </a:r>
            <a:r>
              <a:rPr lang="en-US" dirty="0">
                <a:solidFill>
                  <a:srgbClr val="272525"/>
                </a:solidFill>
                <a:latin typeface="Inter"/>
                <a:ea typeface="Inter"/>
                <a:cs typeface="Inter"/>
                <a:sym typeface="Inter"/>
              </a:rPr>
              <a:t> Comprehensive platform for investigation and evidence generation.</a:t>
            </a:r>
          </a:p>
        </p:txBody>
      </p:sp>
      <p:sp>
        <p:nvSpPr>
          <p:cNvPr id="12" name="TextBox 12">
            <a:extLst>
              <a:ext uri="{FF2B5EF4-FFF2-40B4-BE49-F238E27FC236}">
                <a16:creationId xmlns:a16="http://schemas.microsoft.com/office/drawing/2014/main" id="{F590F6EC-C790-13D0-3EA1-6BF7AFB13721}"/>
              </a:ext>
            </a:extLst>
          </p:cNvPr>
          <p:cNvSpPr txBox="1"/>
          <p:nvPr/>
        </p:nvSpPr>
        <p:spPr>
          <a:xfrm>
            <a:off x="7508379" y="1518121"/>
            <a:ext cx="4221659" cy="487826"/>
          </a:xfrm>
          <a:prstGeom prst="rect">
            <a:avLst/>
          </a:prstGeom>
        </p:spPr>
        <p:txBody>
          <a:bodyPr lIns="0" tIns="0" rIns="0" bIns="0" rtlCol="0" anchor="t">
            <a:spAutoFit/>
          </a:bodyPr>
          <a:lstStyle/>
          <a:p>
            <a:pPr algn="l">
              <a:lnSpc>
                <a:spcPts val="4125"/>
              </a:lnSpc>
            </a:pPr>
            <a:r>
              <a:rPr lang="en-US" sz="2800" b="1" dirty="0">
                <a:solidFill>
                  <a:srgbClr val="000000"/>
                </a:solidFill>
                <a:latin typeface="Inter Bold"/>
                <a:ea typeface="Inter Bold"/>
                <a:cs typeface="Inter Bold"/>
                <a:sym typeface="Inter Bold"/>
              </a:rPr>
              <a:t>Strategic Roadmap:</a:t>
            </a:r>
          </a:p>
        </p:txBody>
      </p:sp>
      <p:sp>
        <p:nvSpPr>
          <p:cNvPr id="21" name="TextBox 19">
            <a:extLst>
              <a:ext uri="{FF2B5EF4-FFF2-40B4-BE49-F238E27FC236}">
                <a16:creationId xmlns:a16="http://schemas.microsoft.com/office/drawing/2014/main" id="{6934E49B-FBFA-F443-8F6D-9F15C62BCCFE}"/>
              </a:ext>
            </a:extLst>
          </p:cNvPr>
          <p:cNvSpPr txBox="1"/>
          <p:nvPr/>
        </p:nvSpPr>
        <p:spPr>
          <a:xfrm>
            <a:off x="8212038" y="2227937"/>
            <a:ext cx="3517999"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Hackathon POC</a:t>
            </a:r>
          </a:p>
        </p:txBody>
      </p:sp>
      <p:sp>
        <p:nvSpPr>
          <p:cNvPr id="22" name="TextBox 20">
            <a:extLst>
              <a:ext uri="{FF2B5EF4-FFF2-40B4-BE49-F238E27FC236}">
                <a16:creationId xmlns:a16="http://schemas.microsoft.com/office/drawing/2014/main" id="{576D3688-3E19-4877-8508-042E8AEA382D}"/>
              </a:ext>
            </a:extLst>
          </p:cNvPr>
          <p:cNvSpPr txBox="1"/>
          <p:nvPr/>
        </p:nvSpPr>
        <p:spPr>
          <a:xfrm>
            <a:off x="8212038" y="2642302"/>
            <a:ext cx="3703736" cy="843885"/>
          </a:xfrm>
          <a:prstGeom prst="rect">
            <a:avLst/>
          </a:prstGeom>
        </p:spPr>
        <p:txBody>
          <a:bodyPr wrap="square" lIns="0" tIns="0" rIns="0" bIns="0" rtlCol="0" anchor="t">
            <a:spAutoFit/>
          </a:bodyPr>
          <a:lstStyle/>
          <a:p>
            <a:pPr algn="l">
              <a:lnSpc>
                <a:spcPts val="3500"/>
              </a:lnSpc>
            </a:pPr>
            <a:r>
              <a:rPr lang="en-US" dirty="0">
                <a:solidFill>
                  <a:srgbClr val="272525"/>
                </a:solidFill>
                <a:latin typeface="Inter"/>
                <a:ea typeface="Inter"/>
                <a:cs typeface="Inter"/>
                <a:sym typeface="Inter"/>
              </a:rPr>
              <a:t>Proof of Concept with core functionalities.</a:t>
            </a:r>
          </a:p>
        </p:txBody>
      </p:sp>
      <p:sp>
        <p:nvSpPr>
          <p:cNvPr id="24" name="TextBox 25">
            <a:extLst>
              <a:ext uri="{FF2B5EF4-FFF2-40B4-BE49-F238E27FC236}">
                <a16:creationId xmlns:a16="http://schemas.microsoft.com/office/drawing/2014/main" id="{70A1A582-8F19-BB2C-28A3-C4A2F3A3F659}"/>
              </a:ext>
            </a:extLst>
          </p:cNvPr>
          <p:cNvSpPr txBox="1"/>
          <p:nvPr/>
        </p:nvSpPr>
        <p:spPr>
          <a:xfrm>
            <a:off x="8212039" y="3529476"/>
            <a:ext cx="3517999"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Cyber Cell Pilot</a:t>
            </a:r>
          </a:p>
        </p:txBody>
      </p:sp>
      <p:sp>
        <p:nvSpPr>
          <p:cNvPr id="25" name="TextBox 26">
            <a:extLst>
              <a:ext uri="{FF2B5EF4-FFF2-40B4-BE49-F238E27FC236}">
                <a16:creationId xmlns:a16="http://schemas.microsoft.com/office/drawing/2014/main" id="{2889936B-6054-CD90-D27B-A490776BDBA8}"/>
              </a:ext>
            </a:extLst>
          </p:cNvPr>
          <p:cNvSpPr txBox="1"/>
          <p:nvPr/>
        </p:nvSpPr>
        <p:spPr>
          <a:xfrm>
            <a:off x="8212039" y="3965502"/>
            <a:ext cx="3166167" cy="843885"/>
          </a:xfrm>
          <a:prstGeom prst="rect">
            <a:avLst/>
          </a:prstGeom>
        </p:spPr>
        <p:txBody>
          <a:bodyPr wrap="square" lIns="0" tIns="0" rIns="0" bIns="0" rtlCol="0" anchor="t">
            <a:spAutoFit/>
          </a:bodyPr>
          <a:lstStyle/>
          <a:p>
            <a:pPr algn="l">
              <a:lnSpc>
                <a:spcPts val="3500"/>
              </a:lnSpc>
            </a:pPr>
            <a:r>
              <a:rPr lang="en-US" dirty="0">
                <a:solidFill>
                  <a:srgbClr val="272525"/>
                </a:solidFill>
                <a:latin typeface="Inter"/>
                <a:ea typeface="Inter"/>
                <a:cs typeface="Inter"/>
                <a:sym typeface="Inter"/>
              </a:rPr>
              <a:t>Real-world testing with law enforcement agencies.</a:t>
            </a:r>
          </a:p>
        </p:txBody>
      </p:sp>
      <p:sp>
        <p:nvSpPr>
          <p:cNvPr id="26" name="TextBox 31">
            <a:extLst>
              <a:ext uri="{FF2B5EF4-FFF2-40B4-BE49-F238E27FC236}">
                <a16:creationId xmlns:a16="http://schemas.microsoft.com/office/drawing/2014/main" id="{292D88F1-2986-B7CF-23DC-054D83795833}"/>
              </a:ext>
            </a:extLst>
          </p:cNvPr>
          <p:cNvSpPr txBox="1"/>
          <p:nvPr/>
        </p:nvSpPr>
        <p:spPr>
          <a:xfrm>
            <a:off x="8212039" y="4966429"/>
            <a:ext cx="3979961" cy="397096"/>
          </a:xfrm>
          <a:prstGeom prst="rect">
            <a:avLst/>
          </a:prstGeom>
        </p:spPr>
        <p:txBody>
          <a:bodyPr wrap="square"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National Scale Deployment</a:t>
            </a:r>
          </a:p>
        </p:txBody>
      </p:sp>
      <p:sp>
        <p:nvSpPr>
          <p:cNvPr id="27" name="TextBox 32">
            <a:extLst>
              <a:ext uri="{FF2B5EF4-FFF2-40B4-BE49-F238E27FC236}">
                <a16:creationId xmlns:a16="http://schemas.microsoft.com/office/drawing/2014/main" id="{B7AC9551-5CA5-B998-033F-0637B08B3D75}"/>
              </a:ext>
            </a:extLst>
          </p:cNvPr>
          <p:cNvSpPr txBox="1"/>
          <p:nvPr/>
        </p:nvSpPr>
        <p:spPr>
          <a:xfrm>
            <a:off x="8212039" y="5513288"/>
            <a:ext cx="3752253" cy="849335"/>
          </a:xfrm>
          <a:prstGeom prst="rect">
            <a:avLst/>
          </a:prstGeom>
        </p:spPr>
        <p:txBody>
          <a:bodyPr wrap="square" lIns="0" tIns="0" rIns="0" bIns="0" rtlCol="0" anchor="t">
            <a:spAutoFit/>
          </a:bodyPr>
          <a:lstStyle/>
          <a:p>
            <a:pPr algn="l">
              <a:lnSpc>
                <a:spcPts val="3500"/>
              </a:lnSpc>
            </a:pPr>
            <a:r>
              <a:rPr lang="en-US" dirty="0">
                <a:solidFill>
                  <a:srgbClr val="272525"/>
                </a:solidFill>
                <a:latin typeface="Inter"/>
                <a:ea typeface="Inter"/>
                <a:cs typeface="Inter"/>
                <a:sym typeface="Inter"/>
              </a:rPr>
              <a:t>Widespread adoption across banking and cyber security.</a:t>
            </a:r>
          </a:p>
        </p:txBody>
      </p:sp>
      <p:grpSp>
        <p:nvGrpSpPr>
          <p:cNvPr id="2" name="Group 13">
            <a:extLst>
              <a:ext uri="{FF2B5EF4-FFF2-40B4-BE49-F238E27FC236}">
                <a16:creationId xmlns:a16="http://schemas.microsoft.com/office/drawing/2014/main" id="{A783F298-1981-BF45-E24E-7E2E6B08B588}"/>
              </a:ext>
            </a:extLst>
          </p:cNvPr>
          <p:cNvGrpSpPr/>
          <p:nvPr/>
        </p:nvGrpSpPr>
        <p:grpSpPr>
          <a:xfrm>
            <a:off x="7483639" y="2109950"/>
            <a:ext cx="45719" cy="4100959"/>
            <a:chOff x="0" y="0"/>
            <a:chExt cx="50800" cy="7774187"/>
          </a:xfrm>
        </p:grpSpPr>
        <p:sp>
          <p:nvSpPr>
            <p:cNvPr id="3" name="Freeform 14">
              <a:extLst>
                <a:ext uri="{FF2B5EF4-FFF2-40B4-BE49-F238E27FC236}">
                  <a16:creationId xmlns:a16="http://schemas.microsoft.com/office/drawing/2014/main" id="{4BC85D66-3BD1-5B7F-3061-59A60C8A1A14}"/>
                </a:ext>
              </a:extLst>
            </p:cNvPr>
            <p:cNvSpPr/>
            <p:nvPr/>
          </p:nvSpPr>
          <p:spPr>
            <a:xfrm>
              <a:off x="0" y="0"/>
              <a:ext cx="50800" cy="7774178"/>
            </a:xfrm>
            <a:custGeom>
              <a:avLst/>
              <a:gdLst/>
              <a:ahLst/>
              <a:cxnLst/>
              <a:rect l="l" t="t" r="r" b="b"/>
              <a:pathLst>
                <a:path w="50800" h="7774178">
                  <a:moveTo>
                    <a:pt x="0" y="25400"/>
                  </a:moveTo>
                  <a:cubicBezTo>
                    <a:pt x="0" y="11430"/>
                    <a:pt x="11430" y="0"/>
                    <a:pt x="25400" y="0"/>
                  </a:cubicBezTo>
                  <a:cubicBezTo>
                    <a:pt x="39370" y="0"/>
                    <a:pt x="50800" y="11430"/>
                    <a:pt x="50800" y="25400"/>
                  </a:cubicBezTo>
                  <a:lnTo>
                    <a:pt x="50800" y="7748778"/>
                  </a:lnTo>
                  <a:cubicBezTo>
                    <a:pt x="50800" y="7762748"/>
                    <a:pt x="39370" y="7774178"/>
                    <a:pt x="25400" y="7774178"/>
                  </a:cubicBezTo>
                  <a:cubicBezTo>
                    <a:pt x="11430" y="7774178"/>
                    <a:pt x="0" y="7762748"/>
                    <a:pt x="0" y="7748778"/>
                  </a:cubicBezTo>
                  <a:close/>
                </a:path>
              </a:pathLst>
            </a:custGeom>
            <a:solidFill>
              <a:srgbClr val="C0C1D7"/>
            </a:solidFill>
          </p:spPr>
        </p:sp>
      </p:grpSp>
      <p:grpSp>
        <p:nvGrpSpPr>
          <p:cNvPr id="17" name="Group 15">
            <a:extLst>
              <a:ext uri="{FF2B5EF4-FFF2-40B4-BE49-F238E27FC236}">
                <a16:creationId xmlns:a16="http://schemas.microsoft.com/office/drawing/2014/main" id="{F5A0E950-17BB-7496-2998-C70210C1775B}"/>
              </a:ext>
            </a:extLst>
          </p:cNvPr>
          <p:cNvGrpSpPr/>
          <p:nvPr/>
        </p:nvGrpSpPr>
        <p:grpSpPr>
          <a:xfrm>
            <a:off x="7566423" y="3763046"/>
            <a:ext cx="562867" cy="38100"/>
            <a:chOff x="0" y="0"/>
            <a:chExt cx="750490" cy="50800"/>
          </a:xfrm>
        </p:grpSpPr>
        <p:sp>
          <p:nvSpPr>
            <p:cNvPr id="18" name="Freeform 16">
              <a:extLst>
                <a:ext uri="{FF2B5EF4-FFF2-40B4-BE49-F238E27FC236}">
                  <a16:creationId xmlns:a16="http://schemas.microsoft.com/office/drawing/2014/main" id="{1CAC50F8-761C-9F87-46C9-8E1A460E9D5F}"/>
                </a:ext>
              </a:extLst>
            </p:cNvPr>
            <p:cNvSpPr/>
            <p:nvPr/>
          </p:nvSpPr>
          <p:spPr>
            <a:xfrm>
              <a:off x="0" y="0"/>
              <a:ext cx="750443" cy="50800"/>
            </a:xfrm>
            <a:custGeom>
              <a:avLst/>
              <a:gdLst/>
              <a:ahLst/>
              <a:cxnLst/>
              <a:rect l="l" t="t" r="r" b="b"/>
              <a:pathLst>
                <a:path w="750443" h="50800">
                  <a:moveTo>
                    <a:pt x="0" y="25400"/>
                  </a:moveTo>
                  <a:cubicBezTo>
                    <a:pt x="0" y="11430"/>
                    <a:pt x="11430" y="0"/>
                    <a:pt x="25400" y="0"/>
                  </a:cubicBezTo>
                  <a:lnTo>
                    <a:pt x="725043" y="0"/>
                  </a:lnTo>
                  <a:cubicBezTo>
                    <a:pt x="739013" y="0"/>
                    <a:pt x="750443" y="11430"/>
                    <a:pt x="750443" y="25400"/>
                  </a:cubicBezTo>
                  <a:cubicBezTo>
                    <a:pt x="750443" y="39370"/>
                    <a:pt x="739013" y="50800"/>
                    <a:pt x="725043" y="50800"/>
                  </a:cubicBezTo>
                  <a:lnTo>
                    <a:pt x="25400" y="50800"/>
                  </a:lnTo>
                  <a:cubicBezTo>
                    <a:pt x="11430" y="50800"/>
                    <a:pt x="0" y="39370"/>
                    <a:pt x="0" y="25400"/>
                  </a:cubicBezTo>
                  <a:close/>
                </a:path>
              </a:pathLst>
            </a:custGeom>
            <a:solidFill>
              <a:srgbClr val="C0C1D7"/>
            </a:solidFill>
          </p:spPr>
        </p:sp>
      </p:grpSp>
      <p:grpSp>
        <p:nvGrpSpPr>
          <p:cNvPr id="23" name="Group 15">
            <a:extLst>
              <a:ext uri="{FF2B5EF4-FFF2-40B4-BE49-F238E27FC236}">
                <a16:creationId xmlns:a16="http://schemas.microsoft.com/office/drawing/2014/main" id="{193D7128-C328-24B1-CB10-AED6447C50C1}"/>
              </a:ext>
            </a:extLst>
          </p:cNvPr>
          <p:cNvGrpSpPr/>
          <p:nvPr/>
        </p:nvGrpSpPr>
        <p:grpSpPr>
          <a:xfrm>
            <a:off x="7566423" y="2398583"/>
            <a:ext cx="562867" cy="38100"/>
            <a:chOff x="0" y="0"/>
            <a:chExt cx="750490" cy="50800"/>
          </a:xfrm>
        </p:grpSpPr>
        <p:sp>
          <p:nvSpPr>
            <p:cNvPr id="28" name="Freeform 16">
              <a:extLst>
                <a:ext uri="{FF2B5EF4-FFF2-40B4-BE49-F238E27FC236}">
                  <a16:creationId xmlns:a16="http://schemas.microsoft.com/office/drawing/2014/main" id="{7B77C15F-2115-5122-0C2E-B1BAFC67BB36}"/>
                </a:ext>
              </a:extLst>
            </p:cNvPr>
            <p:cNvSpPr/>
            <p:nvPr/>
          </p:nvSpPr>
          <p:spPr>
            <a:xfrm>
              <a:off x="0" y="0"/>
              <a:ext cx="750443" cy="50800"/>
            </a:xfrm>
            <a:custGeom>
              <a:avLst/>
              <a:gdLst/>
              <a:ahLst/>
              <a:cxnLst/>
              <a:rect l="l" t="t" r="r" b="b"/>
              <a:pathLst>
                <a:path w="750443" h="50800">
                  <a:moveTo>
                    <a:pt x="0" y="25400"/>
                  </a:moveTo>
                  <a:cubicBezTo>
                    <a:pt x="0" y="11430"/>
                    <a:pt x="11430" y="0"/>
                    <a:pt x="25400" y="0"/>
                  </a:cubicBezTo>
                  <a:lnTo>
                    <a:pt x="725043" y="0"/>
                  </a:lnTo>
                  <a:cubicBezTo>
                    <a:pt x="739013" y="0"/>
                    <a:pt x="750443" y="11430"/>
                    <a:pt x="750443" y="25400"/>
                  </a:cubicBezTo>
                  <a:cubicBezTo>
                    <a:pt x="750443" y="39370"/>
                    <a:pt x="739013" y="50800"/>
                    <a:pt x="725043" y="50800"/>
                  </a:cubicBezTo>
                  <a:lnTo>
                    <a:pt x="25400" y="50800"/>
                  </a:lnTo>
                  <a:cubicBezTo>
                    <a:pt x="11430" y="50800"/>
                    <a:pt x="0" y="39370"/>
                    <a:pt x="0" y="25400"/>
                  </a:cubicBezTo>
                  <a:close/>
                </a:path>
              </a:pathLst>
            </a:custGeom>
            <a:solidFill>
              <a:srgbClr val="C0C1D7"/>
            </a:solidFill>
          </p:spPr>
        </p:sp>
      </p:grpSp>
      <p:grpSp>
        <p:nvGrpSpPr>
          <p:cNvPr id="29" name="Group 15">
            <a:extLst>
              <a:ext uri="{FF2B5EF4-FFF2-40B4-BE49-F238E27FC236}">
                <a16:creationId xmlns:a16="http://schemas.microsoft.com/office/drawing/2014/main" id="{8570CADE-E96B-C209-7EF0-05110A3BC709}"/>
              </a:ext>
            </a:extLst>
          </p:cNvPr>
          <p:cNvGrpSpPr/>
          <p:nvPr/>
        </p:nvGrpSpPr>
        <p:grpSpPr>
          <a:xfrm>
            <a:off x="7570556" y="5183595"/>
            <a:ext cx="562867" cy="38100"/>
            <a:chOff x="0" y="0"/>
            <a:chExt cx="750490" cy="50800"/>
          </a:xfrm>
        </p:grpSpPr>
        <p:sp>
          <p:nvSpPr>
            <p:cNvPr id="30" name="Freeform 16">
              <a:extLst>
                <a:ext uri="{FF2B5EF4-FFF2-40B4-BE49-F238E27FC236}">
                  <a16:creationId xmlns:a16="http://schemas.microsoft.com/office/drawing/2014/main" id="{376CEF33-0655-F91A-6D68-10565E061A67}"/>
                </a:ext>
              </a:extLst>
            </p:cNvPr>
            <p:cNvSpPr/>
            <p:nvPr/>
          </p:nvSpPr>
          <p:spPr>
            <a:xfrm>
              <a:off x="0" y="0"/>
              <a:ext cx="750443" cy="50800"/>
            </a:xfrm>
            <a:custGeom>
              <a:avLst/>
              <a:gdLst/>
              <a:ahLst/>
              <a:cxnLst/>
              <a:rect l="l" t="t" r="r" b="b"/>
              <a:pathLst>
                <a:path w="750443" h="50800">
                  <a:moveTo>
                    <a:pt x="0" y="25400"/>
                  </a:moveTo>
                  <a:cubicBezTo>
                    <a:pt x="0" y="11430"/>
                    <a:pt x="11430" y="0"/>
                    <a:pt x="25400" y="0"/>
                  </a:cubicBezTo>
                  <a:lnTo>
                    <a:pt x="725043" y="0"/>
                  </a:lnTo>
                  <a:cubicBezTo>
                    <a:pt x="739013" y="0"/>
                    <a:pt x="750443" y="11430"/>
                    <a:pt x="750443" y="25400"/>
                  </a:cubicBezTo>
                  <a:cubicBezTo>
                    <a:pt x="750443" y="39370"/>
                    <a:pt x="739013" y="50800"/>
                    <a:pt x="725043" y="50800"/>
                  </a:cubicBezTo>
                  <a:lnTo>
                    <a:pt x="25400" y="50800"/>
                  </a:lnTo>
                  <a:cubicBezTo>
                    <a:pt x="11430" y="50800"/>
                    <a:pt x="0" y="39370"/>
                    <a:pt x="0" y="25400"/>
                  </a:cubicBezTo>
                  <a:close/>
                </a:path>
              </a:pathLst>
            </a:custGeom>
            <a:solidFill>
              <a:srgbClr val="C0C1D7"/>
            </a:solidFill>
          </p:spPr>
        </p:sp>
      </p:grpSp>
      <p:grpSp>
        <p:nvGrpSpPr>
          <p:cNvPr id="13" name="Group 17">
            <a:extLst>
              <a:ext uri="{FF2B5EF4-FFF2-40B4-BE49-F238E27FC236}">
                <a16:creationId xmlns:a16="http://schemas.microsoft.com/office/drawing/2014/main" id="{508D643F-4FE1-FD82-4708-3B59B636C657}"/>
              </a:ext>
            </a:extLst>
          </p:cNvPr>
          <p:cNvGrpSpPr/>
          <p:nvPr/>
        </p:nvGrpSpPr>
        <p:grpSpPr>
          <a:xfrm>
            <a:off x="7400329" y="3686044"/>
            <a:ext cx="211074" cy="192103"/>
            <a:chOff x="0" y="0"/>
            <a:chExt cx="281385" cy="281385"/>
          </a:xfrm>
        </p:grpSpPr>
        <p:sp>
          <p:nvSpPr>
            <p:cNvPr id="14" name="Freeform 18">
              <a:extLst>
                <a:ext uri="{FF2B5EF4-FFF2-40B4-BE49-F238E27FC236}">
                  <a16:creationId xmlns:a16="http://schemas.microsoft.com/office/drawing/2014/main" id="{A1F0F211-7B33-8158-7964-E6B4972429C3}"/>
                </a:ext>
              </a:extLst>
            </p:cNvPr>
            <p:cNvSpPr/>
            <p:nvPr/>
          </p:nvSpPr>
          <p:spPr>
            <a:xfrm>
              <a:off x="0" y="0"/>
              <a:ext cx="281432" cy="281432"/>
            </a:xfrm>
            <a:custGeom>
              <a:avLst/>
              <a:gdLst/>
              <a:ahLst/>
              <a:cxnLst/>
              <a:rect l="l" t="t" r="r" b="b"/>
              <a:pathLst>
                <a:path w="281432" h="281432">
                  <a:moveTo>
                    <a:pt x="0" y="140716"/>
                  </a:moveTo>
                  <a:cubicBezTo>
                    <a:pt x="0" y="62992"/>
                    <a:pt x="62992" y="0"/>
                    <a:pt x="140716" y="0"/>
                  </a:cubicBezTo>
                  <a:cubicBezTo>
                    <a:pt x="218440" y="0"/>
                    <a:pt x="281432" y="62992"/>
                    <a:pt x="281432" y="140716"/>
                  </a:cubicBezTo>
                  <a:cubicBezTo>
                    <a:pt x="281432" y="218440"/>
                    <a:pt x="218440" y="281432"/>
                    <a:pt x="140716" y="281432"/>
                  </a:cubicBezTo>
                  <a:cubicBezTo>
                    <a:pt x="62992" y="281432"/>
                    <a:pt x="0" y="218440"/>
                    <a:pt x="0" y="140716"/>
                  </a:cubicBezTo>
                  <a:close/>
                </a:path>
              </a:pathLst>
            </a:custGeom>
            <a:solidFill>
              <a:srgbClr val="4950BC"/>
            </a:solidFill>
          </p:spPr>
        </p:sp>
      </p:grpSp>
      <p:grpSp>
        <p:nvGrpSpPr>
          <p:cNvPr id="4" name="Group 17">
            <a:extLst>
              <a:ext uri="{FF2B5EF4-FFF2-40B4-BE49-F238E27FC236}">
                <a16:creationId xmlns:a16="http://schemas.microsoft.com/office/drawing/2014/main" id="{A7DB8875-4EC8-A1E0-4688-95816CFB55A8}"/>
              </a:ext>
            </a:extLst>
          </p:cNvPr>
          <p:cNvGrpSpPr/>
          <p:nvPr/>
        </p:nvGrpSpPr>
        <p:grpSpPr>
          <a:xfrm>
            <a:off x="7400329" y="2320965"/>
            <a:ext cx="211039" cy="211039"/>
            <a:chOff x="0" y="0"/>
            <a:chExt cx="281385" cy="281385"/>
          </a:xfrm>
        </p:grpSpPr>
        <p:sp>
          <p:nvSpPr>
            <p:cNvPr id="11" name="Freeform 18">
              <a:extLst>
                <a:ext uri="{FF2B5EF4-FFF2-40B4-BE49-F238E27FC236}">
                  <a16:creationId xmlns:a16="http://schemas.microsoft.com/office/drawing/2014/main" id="{545DDF2F-2F65-23E6-7BB1-8F5C7190BB00}"/>
                </a:ext>
              </a:extLst>
            </p:cNvPr>
            <p:cNvSpPr/>
            <p:nvPr/>
          </p:nvSpPr>
          <p:spPr>
            <a:xfrm>
              <a:off x="0" y="0"/>
              <a:ext cx="281432" cy="281432"/>
            </a:xfrm>
            <a:custGeom>
              <a:avLst/>
              <a:gdLst/>
              <a:ahLst/>
              <a:cxnLst/>
              <a:rect l="l" t="t" r="r" b="b"/>
              <a:pathLst>
                <a:path w="281432" h="281432">
                  <a:moveTo>
                    <a:pt x="0" y="140716"/>
                  </a:moveTo>
                  <a:cubicBezTo>
                    <a:pt x="0" y="62992"/>
                    <a:pt x="62992" y="0"/>
                    <a:pt x="140716" y="0"/>
                  </a:cubicBezTo>
                  <a:cubicBezTo>
                    <a:pt x="218440" y="0"/>
                    <a:pt x="281432" y="62992"/>
                    <a:pt x="281432" y="140716"/>
                  </a:cubicBezTo>
                  <a:cubicBezTo>
                    <a:pt x="281432" y="218440"/>
                    <a:pt x="218440" y="281432"/>
                    <a:pt x="140716" y="281432"/>
                  </a:cubicBezTo>
                  <a:cubicBezTo>
                    <a:pt x="62992" y="281432"/>
                    <a:pt x="0" y="218440"/>
                    <a:pt x="0" y="140716"/>
                  </a:cubicBezTo>
                  <a:close/>
                </a:path>
              </a:pathLst>
            </a:custGeom>
            <a:solidFill>
              <a:srgbClr val="4950BC"/>
            </a:solidFill>
          </p:spPr>
        </p:sp>
      </p:grpSp>
      <p:grpSp>
        <p:nvGrpSpPr>
          <p:cNvPr id="15" name="Group 17">
            <a:extLst>
              <a:ext uri="{FF2B5EF4-FFF2-40B4-BE49-F238E27FC236}">
                <a16:creationId xmlns:a16="http://schemas.microsoft.com/office/drawing/2014/main" id="{E3EEF802-2138-0CD8-A8D2-9371F90429F7}"/>
              </a:ext>
            </a:extLst>
          </p:cNvPr>
          <p:cNvGrpSpPr/>
          <p:nvPr/>
        </p:nvGrpSpPr>
        <p:grpSpPr>
          <a:xfrm>
            <a:off x="7400364" y="5112941"/>
            <a:ext cx="211039" cy="211039"/>
            <a:chOff x="0" y="0"/>
            <a:chExt cx="281385" cy="281385"/>
          </a:xfrm>
        </p:grpSpPr>
        <p:sp>
          <p:nvSpPr>
            <p:cNvPr id="16" name="Freeform 18">
              <a:extLst>
                <a:ext uri="{FF2B5EF4-FFF2-40B4-BE49-F238E27FC236}">
                  <a16:creationId xmlns:a16="http://schemas.microsoft.com/office/drawing/2014/main" id="{A91CA439-B391-03EA-D39D-86E77189B1B3}"/>
                </a:ext>
              </a:extLst>
            </p:cNvPr>
            <p:cNvSpPr/>
            <p:nvPr/>
          </p:nvSpPr>
          <p:spPr>
            <a:xfrm>
              <a:off x="0" y="0"/>
              <a:ext cx="281432" cy="281432"/>
            </a:xfrm>
            <a:custGeom>
              <a:avLst/>
              <a:gdLst/>
              <a:ahLst/>
              <a:cxnLst/>
              <a:rect l="l" t="t" r="r" b="b"/>
              <a:pathLst>
                <a:path w="281432" h="281432">
                  <a:moveTo>
                    <a:pt x="0" y="140716"/>
                  </a:moveTo>
                  <a:cubicBezTo>
                    <a:pt x="0" y="62992"/>
                    <a:pt x="62992" y="0"/>
                    <a:pt x="140716" y="0"/>
                  </a:cubicBezTo>
                  <a:cubicBezTo>
                    <a:pt x="218440" y="0"/>
                    <a:pt x="281432" y="62992"/>
                    <a:pt x="281432" y="140716"/>
                  </a:cubicBezTo>
                  <a:cubicBezTo>
                    <a:pt x="281432" y="218440"/>
                    <a:pt x="218440" y="281432"/>
                    <a:pt x="140716" y="281432"/>
                  </a:cubicBezTo>
                  <a:cubicBezTo>
                    <a:pt x="62992" y="281432"/>
                    <a:pt x="0" y="218440"/>
                    <a:pt x="0" y="140716"/>
                  </a:cubicBezTo>
                  <a:close/>
                </a:path>
              </a:pathLst>
            </a:custGeom>
            <a:solidFill>
              <a:srgbClr val="4950BC"/>
            </a:solidFill>
          </p:spPr>
        </p:sp>
      </p:grpSp>
    </p:spTree>
    <p:extLst>
      <p:ext uri="{BB962C8B-B14F-4D97-AF65-F5344CB8AC3E}">
        <p14:creationId xmlns:p14="http://schemas.microsoft.com/office/powerpoint/2010/main" val="2507895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64BC4-FD8E-96B6-A3EB-26E8191E38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2196DFF-477B-B641-92D5-89D93ABE25D8}"/>
              </a:ext>
            </a:extLst>
          </p:cNvPr>
          <p:cNvSpPr>
            <a:spLocks noGrp="1"/>
          </p:cNvSpPr>
          <p:nvPr>
            <p:ph type="title"/>
          </p:nvPr>
        </p:nvSpPr>
        <p:spPr>
          <a:xfrm>
            <a:off x="379270" y="204477"/>
            <a:ext cx="4819651" cy="831042"/>
          </a:xfrm>
        </p:spPr>
        <p:txBody>
          <a:bodyPr>
            <a:normAutofit/>
          </a:bodyPr>
          <a:lstStyle/>
          <a:p>
            <a:r>
              <a:rPr lang="en-US" dirty="0"/>
              <a:t>Impact and Benefits</a:t>
            </a:r>
          </a:p>
        </p:txBody>
      </p:sp>
      <p:sp>
        <p:nvSpPr>
          <p:cNvPr id="6" name="TextBox 11">
            <a:extLst>
              <a:ext uri="{FF2B5EF4-FFF2-40B4-BE49-F238E27FC236}">
                <a16:creationId xmlns:a16="http://schemas.microsoft.com/office/drawing/2014/main" id="{A7099627-D1AA-9CC9-70C9-79568B9DF9EE}"/>
              </a:ext>
            </a:extLst>
          </p:cNvPr>
          <p:cNvSpPr txBox="1"/>
          <p:nvPr/>
        </p:nvSpPr>
        <p:spPr>
          <a:xfrm>
            <a:off x="535037" y="1343027"/>
            <a:ext cx="8066038" cy="410112"/>
          </a:xfrm>
          <a:prstGeom prst="rect">
            <a:avLst/>
          </a:prstGeom>
        </p:spPr>
        <p:txBody>
          <a:bodyPr wrap="square" lIns="0" tIns="0" rIns="0" bIns="0" rtlCol="0" anchor="t">
            <a:spAutoFit/>
          </a:bodyPr>
          <a:lstStyle/>
          <a:p>
            <a:pPr algn="l">
              <a:lnSpc>
                <a:spcPts val="3562"/>
              </a:lnSpc>
            </a:pPr>
            <a:r>
              <a:rPr lang="en-US" sz="2000" b="1" dirty="0" err="1">
                <a:solidFill>
                  <a:srgbClr val="272525"/>
                </a:solidFill>
                <a:latin typeface="Inter"/>
                <a:ea typeface="Inter"/>
                <a:cs typeface="Inter"/>
                <a:sym typeface="Inter"/>
              </a:rPr>
              <a:t>BankShield</a:t>
            </a:r>
            <a:r>
              <a:rPr lang="en-US" sz="2000" dirty="0">
                <a:solidFill>
                  <a:srgbClr val="272525"/>
                </a:solidFill>
                <a:latin typeface="Inter"/>
                <a:ea typeface="Inter"/>
                <a:cs typeface="Inter"/>
                <a:sym typeface="Inter"/>
              </a:rPr>
              <a:t> AI delivers tangible benefits across key stakeholders:</a:t>
            </a:r>
          </a:p>
        </p:txBody>
      </p:sp>
      <p:grpSp>
        <p:nvGrpSpPr>
          <p:cNvPr id="7" name="Group 8">
            <a:extLst>
              <a:ext uri="{FF2B5EF4-FFF2-40B4-BE49-F238E27FC236}">
                <a16:creationId xmlns:a16="http://schemas.microsoft.com/office/drawing/2014/main" id="{97A662D4-531B-7068-9424-54C1FA2218E5}"/>
              </a:ext>
            </a:extLst>
          </p:cNvPr>
          <p:cNvGrpSpPr/>
          <p:nvPr/>
        </p:nvGrpSpPr>
        <p:grpSpPr>
          <a:xfrm>
            <a:off x="8266446" y="1085850"/>
            <a:ext cx="3925555" cy="5629275"/>
            <a:chOff x="0" y="0"/>
            <a:chExt cx="9144000" cy="13716000"/>
          </a:xfrm>
        </p:grpSpPr>
        <p:sp>
          <p:nvSpPr>
            <p:cNvPr id="8" name="Freeform 9" descr="preencoded.png">
              <a:extLst>
                <a:ext uri="{FF2B5EF4-FFF2-40B4-BE49-F238E27FC236}">
                  <a16:creationId xmlns:a16="http://schemas.microsoft.com/office/drawing/2014/main" id="{4AC1BD2E-1B66-F4FD-0514-8331EF553A95}"/>
                </a:ext>
              </a:extLst>
            </p:cNvPr>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grpSp>
        <p:nvGrpSpPr>
          <p:cNvPr id="9" name="Group 12">
            <a:extLst>
              <a:ext uri="{FF2B5EF4-FFF2-40B4-BE49-F238E27FC236}">
                <a16:creationId xmlns:a16="http://schemas.microsoft.com/office/drawing/2014/main" id="{A31B35B6-4F82-FEB3-AA0E-C404DB315C7D}"/>
              </a:ext>
            </a:extLst>
          </p:cNvPr>
          <p:cNvGrpSpPr/>
          <p:nvPr/>
        </p:nvGrpSpPr>
        <p:grpSpPr>
          <a:xfrm>
            <a:off x="535067" y="2224358"/>
            <a:ext cx="611867" cy="484801"/>
            <a:chOff x="0" y="0"/>
            <a:chExt cx="944960" cy="944960"/>
          </a:xfrm>
        </p:grpSpPr>
        <p:sp>
          <p:nvSpPr>
            <p:cNvPr id="10" name="Freeform 13" descr="preencoded.png">
              <a:extLst>
                <a:ext uri="{FF2B5EF4-FFF2-40B4-BE49-F238E27FC236}">
                  <a16:creationId xmlns:a16="http://schemas.microsoft.com/office/drawing/2014/main" id="{6980D105-5049-0FCD-4D53-95EA7AF3F895}"/>
                </a:ext>
              </a:extLst>
            </p:cNvPr>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3"/>
              <a:stretch>
                <a:fillRect r="4" b="4"/>
              </a:stretch>
            </a:blipFill>
          </p:spPr>
        </p:sp>
      </p:grpSp>
      <p:grpSp>
        <p:nvGrpSpPr>
          <p:cNvPr id="11" name="Group 16">
            <a:extLst>
              <a:ext uri="{FF2B5EF4-FFF2-40B4-BE49-F238E27FC236}">
                <a16:creationId xmlns:a16="http://schemas.microsoft.com/office/drawing/2014/main" id="{52E06B45-3B98-4E70-C56F-AEC20FEA067F}"/>
              </a:ext>
            </a:extLst>
          </p:cNvPr>
          <p:cNvGrpSpPr/>
          <p:nvPr/>
        </p:nvGrpSpPr>
        <p:grpSpPr>
          <a:xfrm>
            <a:off x="531441" y="3685217"/>
            <a:ext cx="611897" cy="479118"/>
            <a:chOff x="0" y="0"/>
            <a:chExt cx="944960" cy="944960"/>
          </a:xfrm>
        </p:grpSpPr>
        <p:sp>
          <p:nvSpPr>
            <p:cNvPr id="12" name="Freeform 17" descr="preencoded.png">
              <a:extLst>
                <a:ext uri="{FF2B5EF4-FFF2-40B4-BE49-F238E27FC236}">
                  <a16:creationId xmlns:a16="http://schemas.microsoft.com/office/drawing/2014/main" id="{49878740-BB96-814B-D712-796A34BBAABD}"/>
                </a:ext>
              </a:extLst>
            </p:cNvPr>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4"/>
              <a:stretch>
                <a:fillRect r="4" b="4"/>
              </a:stretch>
            </a:blipFill>
          </p:spPr>
        </p:sp>
      </p:grpSp>
      <p:grpSp>
        <p:nvGrpSpPr>
          <p:cNvPr id="13" name="Group 20">
            <a:extLst>
              <a:ext uri="{FF2B5EF4-FFF2-40B4-BE49-F238E27FC236}">
                <a16:creationId xmlns:a16="http://schemas.microsoft.com/office/drawing/2014/main" id="{BB703BC5-1FDB-6AE8-FF3C-2794998B79F2}"/>
              </a:ext>
            </a:extLst>
          </p:cNvPr>
          <p:cNvGrpSpPr/>
          <p:nvPr/>
        </p:nvGrpSpPr>
        <p:grpSpPr>
          <a:xfrm>
            <a:off x="531441" y="5178962"/>
            <a:ext cx="611892" cy="397096"/>
            <a:chOff x="0" y="0"/>
            <a:chExt cx="944960" cy="944960"/>
          </a:xfrm>
        </p:grpSpPr>
        <p:sp>
          <p:nvSpPr>
            <p:cNvPr id="14" name="Freeform 21" descr="preencoded.png">
              <a:extLst>
                <a:ext uri="{FF2B5EF4-FFF2-40B4-BE49-F238E27FC236}">
                  <a16:creationId xmlns:a16="http://schemas.microsoft.com/office/drawing/2014/main" id="{2ED93483-0746-DEA7-DC66-D145F3A2D42F}"/>
                </a:ext>
              </a:extLst>
            </p:cNvPr>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5"/>
              <a:stretch>
                <a:fillRect r="4" b="4"/>
              </a:stretch>
            </a:blipFill>
          </p:spPr>
        </p:sp>
      </p:grpSp>
      <p:sp>
        <p:nvSpPr>
          <p:cNvPr id="15" name="TextBox 14">
            <a:extLst>
              <a:ext uri="{FF2B5EF4-FFF2-40B4-BE49-F238E27FC236}">
                <a16:creationId xmlns:a16="http://schemas.microsoft.com/office/drawing/2014/main" id="{4DE51406-30D1-1B05-8DB3-A014373BEA3F}"/>
              </a:ext>
            </a:extLst>
          </p:cNvPr>
          <p:cNvSpPr txBox="1"/>
          <p:nvPr/>
        </p:nvSpPr>
        <p:spPr>
          <a:xfrm>
            <a:off x="1726704" y="2069663"/>
            <a:ext cx="1915269" cy="397096"/>
          </a:xfrm>
          <a:prstGeom prst="rect">
            <a:avLst/>
          </a:prstGeom>
        </p:spPr>
        <p:txBody>
          <a:bodyPr wrap="square"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For Citizens</a:t>
            </a:r>
          </a:p>
        </p:txBody>
      </p:sp>
      <p:sp>
        <p:nvSpPr>
          <p:cNvPr id="16" name="TextBox 15">
            <a:extLst>
              <a:ext uri="{FF2B5EF4-FFF2-40B4-BE49-F238E27FC236}">
                <a16:creationId xmlns:a16="http://schemas.microsoft.com/office/drawing/2014/main" id="{C6D0B3A6-0408-3E05-8D46-E413903C115E}"/>
              </a:ext>
            </a:extLst>
          </p:cNvPr>
          <p:cNvSpPr txBox="1"/>
          <p:nvPr/>
        </p:nvSpPr>
        <p:spPr>
          <a:xfrm>
            <a:off x="1726704" y="2476068"/>
            <a:ext cx="5959972" cy="866327"/>
          </a:xfrm>
          <a:prstGeom prst="rect">
            <a:avLst/>
          </a:prstGeom>
        </p:spPr>
        <p:txBody>
          <a:bodyPr wrap="square" lIns="0" tIns="0" rIns="0" bIns="0" rtlCol="0" anchor="t">
            <a:spAutoFit/>
          </a:bodyPr>
          <a:lstStyle/>
          <a:p>
            <a:pPr algn="l">
              <a:lnSpc>
                <a:spcPts val="3562"/>
              </a:lnSpc>
            </a:pPr>
            <a:r>
              <a:rPr lang="en-US" b="1" dirty="0">
                <a:solidFill>
                  <a:srgbClr val="272525"/>
                </a:solidFill>
                <a:latin typeface="Inter Bold"/>
                <a:ea typeface="Inter Bold"/>
                <a:cs typeface="Inter Bold"/>
                <a:sym typeface="Inter Bold"/>
              </a:rPr>
              <a:t>Enhanced Safety:</a:t>
            </a:r>
            <a:r>
              <a:rPr lang="en-US" dirty="0">
                <a:solidFill>
                  <a:srgbClr val="272525"/>
                </a:solidFill>
                <a:latin typeface="Inter"/>
                <a:ea typeface="Inter"/>
                <a:cs typeface="Inter"/>
                <a:sym typeface="Inter"/>
              </a:rPr>
              <a:t> Proactive self-scanning for fake apps, preventing fraud before it happens.</a:t>
            </a:r>
          </a:p>
        </p:txBody>
      </p:sp>
      <p:sp>
        <p:nvSpPr>
          <p:cNvPr id="17" name="TextBox 18">
            <a:extLst>
              <a:ext uri="{FF2B5EF4-FFF2-40B4-BE49-F238E27FC236}">
                <a16:creationId xmlns:a16="http://schemas.microsoft.com/office/drawing/2014/main" id="{FACEBEAF-3944-81E1-BB1F-1C4B084563D7}"/>
              </a:ext>
            </a:extLst>
          </p:cNvPr>
          <p:cNvSpPr txBox="1"/>
          <p:nvPr/>
        </p:nvSpPr>
        <p:spPr>
          <a:xfrm>
            <a:off x="1713756" y="3529693"/>
            <a:ext cx="3544044"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For Banks</a:t>
            </a:r>
          </a:p>
        </p:txBody>
      </p:sp>
      <p:sp>
        <p:nvSpPr>
          <p:cNvPr id="18" name="TextBox 19">
            <a:extLst>
              <a:ext uri="{FF2B5EF4-FFF2-40B4-BE49-F238E27FC236}">
                <a16:creationId xmlns:a16="http://schemas.microsoft.com/office/drawing/2014/main" id="{C70A9C80-C801-B8D5-F87E-8B38C1EFBCA0}"/>
              </a:ext>
            </a:extLst>
          </p:cNvPr>
          <p:cNvSpPr txBox="1"/>
          <p:nvPr/>
        </p:nvSpPr>
        <p:spPr>
          <a:xfrm>
            <a:off x="1713756" y="3926789"/>
            <a:ext cx="6289890" cy="866327"/>
          </a:xfrm>
          <a:prstGeom prst="rect">
            <a:avLst/>
          </a:prstGeom>
        </p:spPr>
        <p:txBody>
          <a:bodyPr wrap="square" lIns="0" tIns="0" rIns="0" bIns="0" rtlCol="0" anchor="t">
            <a:spAutoFit/>
          </a:bodyPr>
          <a:lstStyle/>
          <a:p>
            <a:pPr algn="l">
              <a:lnSpc>
                <a:spcPts val="3562"/>
              </a:lnSpc>
            </a:pPr>
            <a:r>
              <a:rPr lang="en-US" b="1" dirty="0">
                <a:solidFill>
                  <a:srgbClr val="272525"/>
                </a:solidFill>
                <a:latin typeface="Inter Bold"/>
                <a:ea typeface="Inter Bold"/>
                <a:cs typeface="Inter Bold"/>
                <a:sym typeface="Inter Bold"/>
              </a:rPr>
              <a:t>Reduced Fraud Loss:</a:t>
            </a:r>
            <a:r>
              <a:rPr lang="en-US" dirty="0">
                <a:solidFill>
                  <a:srgbClr val="272525"/>
                </a:solidFill>
                <a:latin typeface="Inter"/>
                <a:ea typeface="Inter"/>
                <a:cs typeface="Inter"/>
                <a:sym typeface="Inter"/>
              </a:rPr>
              <a:t> Significant decrease in financial fraud cases and associated operational costs.</a:t>
            </a:r>
          </a:p>
        </p:txBody>
      </p:sp>
      <p:sp>
        <p:nvSpPr>
          <p:cNvPr id="19" name="TextBox 22">
            <a:extLst>
              <a:ext uri="{FF2B5EF4-FFF2-40B4-BE49-F238E27FC236}">
                <a16:creationId xmlns:a16="http://schemas.microsoft.com/office/drawing/2014/main" id="{F6D03588-3245-38EA-7E63-3F665DA2280D}"/>
              </a:ext>
            </a:extLst>
          </p:cNvPr>
          <p:cNvSpPr txBox="1"/>
          <p:nvPr/>
        </p:nvSpPr>
        <p:spPr>
          <a:xfrm>
            <a:off x="1654877" y="4991664"/>
            <a:ext cx="3544044" cy="397096"/>
          </a:xfrm>
          <a:prstGeom prst="rect">
            <a:avLst/>
          </a:prstGeom>
        </p:spPr>
        <p:txBody>
          <a:bodyPr lIns="0" tIns="0" rIns="0" bIns="0" rtlCol="0" anchor="t">
            <a:spAutoFit/>
          </a:bodyPr>
          <a:lstStyle/>
          <a:p>
            <a:pPr algn="l">
              <a:lnSpc>
                <a:spcPts val="3437"/>
              </a:lnSpc>
            </a:pPr>
            <a:r>
              <a:rPr lang="en-US" sz="2400" b="1" dirty="0">
                <a:solidFill>
                  <a:srgbClr val="272525"/>
                </a:solidFill>
                <a:latin typeface="Inter Bold"/>
                <a:ea typeface="Inter Bold"/>
                <a:cs typeface="Inter Bold"/>
                <a:sym typeface="Inter Bold"/>
              </a:rPr>
              <a:t>For Cyber Police</a:t>
            </a:r>
          </a:p>
        </p:txBody>
      </p:sp>
      <p:sp>
        <p:nvSpPr>
          <p:cNvPr id="20" name="TextBox 23">
            <a:extLst>
              <a:ext uri="{FF2B5EF4-FFF2-40B4-BE49-F238E27FC236}">
                <a16:creationId xmlns:a16="http://schemas.microsoft.com/office/drawing/2014/main" id="{DD833ADD-3B42-10CB-FE34-B10404E6254C}"/>
              </a:ext>
            </a:extLst>
          </p:cNvPr>
          <p:cNvSpPr txBox="1"/>
          <p:nvPr/>
        </p:nvSpPr>
        <p:spPr>
          <a:xfrm>
            <a:off x="1628088" y="5377510"/>
            <a:ext cx="6289890" cy="860492"/>
          </a:xfrm>
          <a:prstGeom prst="rect">
            <a:avLst/>
          </a:prstGeom>
        </p:spPr>
        <p:txBody>
          <a:bodyPr wrap="square" lIns="0" tIns="0" rIns="0" bIns="0" rtlCol="0" anchor="t">
            <a:spAutoFit/>
          </a:bodyPr>
          <a:lstStyle/>
          <a:p>
            <a:pPr algn="l">
              <a:lnSpc>
                <a:spcPts val="3562"/>
              </a:lnSpc>
            </a:pPr>
            <a:r>
              <a:rPr lang="en-US" b="1" dirty="0">
                <a:solidFill>
                  <a:srgbClr val="272525"/>
                </a:solidFill>
                <a:latin typeface="Inter Bold"/>
                <a:ea typeface="Inter Bold"/>
                <a:cs typeface="Inter Bold"/>
                <a:sym typeface="Inter Bold"/>
              </a:rPr>
              <a:t>Complete Evidence Chain:</a:t>
            </a:r>
            <a:r>
              <a:rPr lang="en-US" dirty="0">
                <a:solidFill>
                  <a:srgbClr val="272525"/>
                </a:solidFill>
                <a:latin typeface="Inter"/>
                <a:ea typeface="Inter"/>
                <a:cs typeface="Inter"/>
                <a:sym typeface="Inter"/>
              </a:rPr>
              <a:t> End-to-end traceability from malicious APK to mule accounts and the ultimate criminals.</a:t>
            </a:r>
          </a:p>
        </p:txBody>
      </p:sp>
    </p:spTree>
    <p:extLst>
      <p:ext uri="{BB962C8B-B14F-4D97-AF65-F5344CB8AC3E}">
        <p14:creationId xmlns:p14="http://schemas.microsoft.com/office/powerpoint/2010/main" val="45895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1F14-3D54-8463-3892-D3BF65768BA3}"/>
            </a:ext>
          </a:extLst>
        </p:cNvPr>
        <p:cNvGrpSpPr/>
        <p:nvPr/>
      </p:nvGrpSpPr>
      <p:grpSpPr>
        <a:xfrm>
          <a:off x="0" y="0"/>
          <a:ext cx="0" cy="0"/>
          <a:chOff x="0" y="0"/>
          <a:chExt cx="0" cy="0"/>
        </a:xfrm>
      </p:grpSpPr>
      <p:grpSp>
        <p:nvGrpSpPr>
          <p:cNvPr id="7" name="Group 8">
            <a:extLst>
              <a:ext uri="{FF2B5EF4-FFF2-40B4-BE49-F238E27FC236}">
                <a16:creationId xmlns:a16="http://schemas.microsoft.com/office/drawing/2014/main" id="{EFFD6858-E127-D1DC-02B3-65A9C2999645}"/>
              </a:ext>
            </a:extLst>
          </p:cNvPr>
          <p:cNvGrpSpPr/>
          <p:nvPr/>
        </p:nvGrpSpPr>
        <p:grpSpPr>
          <a:xfrm>
            <a:off x="548502" y="1171301"/>
            <a:ext cx="5040687" cy="3019344"/>
            <a:chOff x="-100896" y="-180877"/>
            <a:chExt cx="2414778" cy="1512062"/>
          </a:xfrm>
        </p:grpSpPr>
        <p:sp>
          <p:nvSpPr>
            <p:cNvPr id="8" name="Freeform 9" descr="preencoded.png">
              <a:extLst>
                <a:ext uri="{FF2B5EF4-FFF2-40B4-BE49-F238E27FC236}">
                  <a16:creationId xmlns:a16="http://schemas.microsoft.com/office/drawing/2014/main" id="{D01DD6B1-7516-3C5C-1EC3-F2745158B88E}"/>
                </a:ext>
              </a:extLst>
            </p:cNvPr>
            <p:cNvSpPr/>
            <p:nvPr/>
          </p:nvSpPr>
          <p:spPr>
            <a:xfrm>
              <a:off x="-100896" y="-180877"/>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2"/>
              <a:stretch>
                <a:fillRect t="-10" b="-12"/>
              </a:stretch>
            </a:blipFill>
          </p:spPr>
          <p:txBody>
            <a:bodyPr/>
            <a:lstStyle/>
            <a:p>
              <a:endParaRPr lang="en-IN" dirty="0"/>
            </a:p>
          </p:txBody>
        </p:sp>
      </p:grpSp>
      <p:sp>
        <p:nvSpPr>
          <p:cNvPr id="5" name="Title 4">
            <a:extLst>
              <a:ext uri="{FF2B5EF4-FFF2-40B4-BE49-F238E27FC236}">
                <a16:creationId xmlns:a16="http://schemas.microsoft.com/office/drawing/2014/main" id="{9A1D4043-6CFF-A438-B446-F919FFE0AFB4}"/>
              </a:ext>
            </a:extLst>
          </p:cNvPr>
          <p:cNvSpPr>
            <a:spLocks noGrp="1"/>
          </p:cNvSpPr>
          <p:nvPr>
            <p:ph type="title"/>
          </p:nvPr>
        </p:nvSpPr>
        <p:spPr>
          <a:xfrm>
            <a:off x="336657" y="146360"/>
            <a:ext cx="6121556" cy="871777"/>
          </a:xfrm>
        </p:spPr>
        <p:txBody>
          <a:bodyPr>
            <a:normAutofit/>
          </a:bodyPr>
          <a:lstStyle/>
          <a:p>
            <a:r>
              <a:rPr lang="en-US" dirty="0"/>
              <a:t>Research and References</a:t>
            </a:r>
          </a:p>
        </p:txBody>
      </p:sp>
      <p:sp>
        <p:nvSpPr>
          <p:cNvPr id="6" name="TextBox 7">
            <a:extLst>
              <a:ext uri="{FF2B5EF4-FFF2-40B4-BE49-F238E27FC236}">
                <a16:creationId xmlns:a16="http://schemas.microsoft.com/office/drawing/2014/main" id="{29A40692-2CD7-DD1F-90CC-269CF9C5CAF6}"/>
              </a:ext>
            </a:extLst>
          </p:cNvPr>
          <p:cNvSpPr txBox="1"/>
          <p:nvPr/>
        </p:nvSpPr>
        <p:spPr>
          <a:xfrm>
            <a:off x="479269" y="884405"/>
            <a:ext cx="10504539" cy="868828"/>
          </a:xfrm>
          <a:prstGeom prst="rect">
            <a:avLst/>
          </a:prstGeom>
        </p:spPr>
        <p:txBody>
          <a:bodyPr wrap="square" lIns="0" tIns="0" rIns="0" bIns="0" rtlCol="0" anchor="t">
            <a:spAutoFit/>
          </a:bodyPr>
          <a:lstStyle/>
          <a:p>
            <a:pPr algn="l">
              <a:lnSpc>
                <a:spcPts val="3562"/>
              </a:lnSpc>
            </a:pPr>
            <a:r>
              <a:rPr lang="en-US" sz="2000" dirty="0">
                <a:solidFill>
                  <a:srgbClr val="272525"/>
                </a:solidFill>
                <a:latin typeface="Inter"/>
                <a:ea typeface="Inter"/>
                <a:cs typeface="Inter"/>
                <a:sym typeface="Inter"/>
              </a:rPr>
              <a:t>Our solution is built upon extensive research and insights from leading authorities in cybersecurity and financial crime.</a:t>
            </a:r>
          </a:p>
        </p:txBody>
      </p:sp>
      <p:grpSp>
        <p:nvGrpSpPr>
          <p:cNvPr id="9" name="Group 10">
            <a:extLst>
              <a:ext uri="{FF2B5EF4-FFF2-40B4-BE49-F238E27FC236}">
                <a16:creationId xmlns:a16="http://schemas.microsoft.com/office/drawing/2014/main" id="{D4CFEF74-A3BA-A6FC-5917-9C3312900226}"/>
              </a:ext>
            </a:extLst>
          </p:cNvPr>
          <p:cNvGrpSpPr/>
          <p:nvPr/>
        </p:nvGrpSpPr>
        <p:grpSpPr>
          <a:xfrm>
            <a:off x="4414073" y="2030330"/>
            <a:ext cx="1811090" cy="1134070"/>
            <a:chOff x="0" y="0"/>
            <a:chExt cx="2414787" cy="1512093"/>
          </a:xfrm>
        </p:grpSpPr>
        <p:sp>
          <p:nvSpPr>
            <p:cNvPr id="10" name="Freeform 11" descr="preencoded.png">
              <a:extLst>
                <a:ext uri="{FF2B5EF4-FFF2-40B4-BE49-F238E27FC236}">
                  <a16:creationId xmlns:a16="http://schemas.microsoft.com/office/drawing/2014/main" id="{E94F20B9-7FB3-46DF-A1BC-6B6A87F15F42}"/>
                </a:ext>
              </a:extLst>
            </p:cNvPr>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3"/>
              <a:stretch>
                <a:fillRect t="-10" b="-12"/>
              </a:stretch>
            </a:blipFill>
          </p:spPr>
        </p:sp>
      </p:grpSp>
      <p:grpSp>
        <p:nvGrpSpPr>
          <p:cNvPr id="11" name="Group 12">
            <a:extLst>
              <a:ext uri="{FF2B5EF4-FFF2-40B4-BE49-F238E27FC236}">
                <a16:creationId xmlns:a16="http://schemas.microsoft.com/office/drawing/2014/main" id="{CAB216D4-F220-A900-95F9-F1CB202B5BB2}"/>
              </a:ext>
            </a:extLst>
          </p:cNvPr>
          <p:cNvGrpSpPr/>
          <p:nvPr/>
        </p:nvGrpSpPr>
        <p:grpSpPr>
          <a:xfrm>
            <a:off x="6869310" y="2044228"/>
            <a:ext cx="1811090" cy="1134070"/>
            <a:chOff x="0" y="0"/>
            <a:chExt cx="2414787" cy="1512093"/>
          </a:xfrm>
        </p:grpSpPr>
        <p:sp>
          <p:nvSpPr>
            <p:cNvPr id="12" name="Freeform 13" descr="preencoded.png">
              <a:extLst>
                <a:ext uri="{FF2B5EF4-FFF2-40B4-BE49-F238E27FC236}">
                  <a16:creationId xmlns:a16="http://schemas.microsoft.com/office/drawing/2014/main" id="{375F79D0-CD80-241A-ACAC-77C8DE06B724}"/>
                </a:ext>
              </a:extLst>
            </p:cNvPr>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4"/>
              <a:stretch>
                <a:fillRect t="-10" b="-12"/>
              </a:stretch>
            </a:blipFill>
          </p:spPr>
        </p:sp>
      </p:grpSp>
      <p:sp>
        <p:nvSpPr>
          <p:cNvPr id="13" name="TextBox 14">
            <a:extLst>
              <a:ext uri="{FF2B5EF4-FFF2-40B4-BE49-F238E27FC236}">
                <a16:creationId xmlns:a16="http://schemas.microsoft.com/office/drawing/2014/main" id="{EA79F14A-7E35-CB2D-29BC-CCBD2520D3D3}"/>
              </a:ext>
            </a:extLst>
          </p:cNvPr>
          <p:cNvSpPr txBox="1"/>
          <p:nvPr/>
        </p:nvSpPr>
        <p:spPr>
          <a:xfrm>
            <a:off x="565814" y="3688714"/>
            <a:ext cx="9162437" cy="276999"/>
          </a:xfrm>
          <a:prstGeom prst="rect">
            <a:avLst/>
          </a:prstGeom>
        </p:spPr>
        <p:txBody>
          <a:bodyPr wrap="square" lIns="0" tIns="0" rIns="0" bIns="0" rtlCol="0" anchor="t">
            <a:spAutoFit/>
          </a:bodyPr>
          <a:lstStyle/>
          <a:p>
            <a:r>
              <a:rPr lang="en-US" b="1" dirty="0">
                <a:solidFill>
                  <a:srgbClr val="272525"/>
                </a:solidFill>
                <a:latin typeface="Inter Bold"/>
              </a:rPr>
              <a:t> RBI Advisory (2019, 2021):</a:t>
            </a:r>
            <a:r>
              <a:rPr lang="en-US" dirty="0"/>
              <a:t> </a:t>
            </a:r>
            <a:r>
              <a:rPr lang="en-US" dirty="0">
                <a:solidFill>
                  <a:srgbClr val="272525"/>
                </a:solidFill>
                <a:latin typeface="Inter"/>
              </a:rPr>
              <a:t>Warnings on fake banking apps and phishing campaigns.</a:t>
            </a:r>
          </a:p>
        </p:txBody>
      </p:sp>
      <p:sp>
        <p:nvSpPr>
          <p:cNvPr id="14" name="TextBox 15">
            <a:extLst>
              <a:ext uri="{FF2B5EF4-FFF2-40B4-BE49-F238E27FC236}">
                <a16:creationId xmlns:a16="http://schemas.microsoft.com/office/drawing/2014/main" id="{D1E894E2-4799-86E0-BF4C-660EF20170C9}"/>
              </a:ext>
            </a:extLst>
          </p:cNvPr>
          <p:cNvSpPr txBox="1"/>
          <p:nvPr/>
        </p:nvSpPr>
        <p:spPr>
          <a:xfrm>
            <a:off x="548502" y="4084855"/>
            <a:ext cx="10504539" cy="276999"/>
          </a:xfrm>
          <a:prstGeom prst="rect">
            <a:avLst/>
          </a:prstGeom>
        </p:spPr>
        <p:txBody>
          <a:bodyPr wrap="square" lIns="0" tIns="0" rIns="0" bIns="0" rtlCol="0" anchor="t">
            <a:spAutoFit/>
          </a:bodyPr>
          <a:lstStyle/>
          <a:p>
            <a:r>
              <a:rPr lang="en-US" b="1" dirty="0">
                <a:solidFill>
                  <a:srgbClr val="272525"/>
                </a:solidFill>
                <a:latin typeface="Inter Bold"/>
              </a:rPr>
              <a:t> CERT-In</a:t>
            </a:r>
            <a:r>
              <a:rPr lang="en-US" b="1" dirty="0"/>
              <a:t> </a:t>
            </a:r>
            <a:r>
              <a:rPr lang="en-US" b="1" dirty="0">
                <a:solidFill>
                  <a:srgbClr val="272525"/>
                </a:solidFill>
                <a:latin typeface="Inter Bold"/>
              </a:rPr>
              <a:t>Guidelines (2020–23):</a:t>
            </a:r>
            <a:r>
              <a:rPr lang="en-US" dirty="0"/>
              <a:t> </a:t>
            </a:r>
            <a:r>
              <a:rPr lang="en-US" dirty="0">
                <a:solidFill>
                  <a:srgbClr val="272525"/>
                </a:solidFill>
                <a:latin typeface="Inter"/>
              </a:rPr>
              <a:t>Alerts on Android malware &amp; phishing domains</a:t>
            </a:r>
            <a:r>
              <a:rPr lang="en-US" dirty="0"/>
              <a:t>.</a:t>
            </a:r>
          </a:p>
        </p:txBody>
      </p:sp>
      <p:sp>
        <p:nvSpPr>
          <p:cNvPr id="15" name="TextBox 16">
            <a:extLst>
              <a:ext uri="{FF2B5EF4-FFF2-40B4-BE49-F238E27FC236}">
                <a16:creationId xmlns:a16="http://schemas.microsoft.com/office/drawing/2014/main" id="{C4009BE4-2FF8-A1D7-C4FA-774FE86F0B75}"/>
              </a:ext>
            </a:extLst>
          </p:cNvPr>
          <p:cNvSpPr txBox="1"/>
          <p:nvPr/>
        </p:nvSpPr>
        <p:spPr>
          <a:xfrm>
            <a:off x="479269" y="4346262"/>
            <a:ext cx="10981188" cy="398827"/>
          </a:xfrm>
          <a:prstGeom prst="rect">
            <a:avLst/>
          </a:prstGeom>
        </p:spPr>
        <p:txBody>
          <a:bodyPr wrap="square" lIns="0" tIns="0" rIns="0" bIns="0" rtlCol="0" anchor="t">
            <a:spAutoFit/>
          </a:bodyPr>
          <a:lstStyle/>
          <a:p>
            <a:pPr marL="164951" lvl="1" algn="l">
              <a:lnSpc>
                <a:spcPts val="3562"/>
              </a:lnSpc>
            </a:pPr>
            <a:r>
              <a:rPr lang="en-US" b="1" dirty="0">
                <a:solidFill>
                  <a:srgbClr val="272525"/>
                </a:solidFill>
                <a:latin typeface="Inter Bold"/>
                <a:ea typeface="Inter Bold"/>
                <a:cs typeface="Inter Bold"/>
                <a:sym typeface="Inter Bold"/>
              </a:rPr>
              <a:t>MITRE ATT&amp;CK Framework:</a:t>
            </a:r>
            <a:r>
              <a:rPr lang="en-US" dirty="0">
                <a:solidFill>
                  <a:srgbClr val="272525"/>
                </a:solidFill>
                <a:latin typeface="Inter"/>
                <a:ea typeface="Inter"/>
                <a:cs typeface="Inter"/>
                <a:sym typeface="Inter"/>
              </a:rPr>
              <a:t> Understanding mobile-specific tactics and techniques used by adversaries.</a:t>
            </a:r>
          </a:p>
        </p:txBody>
      </p:sp>
      <p:sp>
        <p:nvSpPr>
          <p:cNvPr id="16" name="TextBox 17">
            <a:extLst>
              <a:ext uri="{FF2B5EF4-FFF2-40B4-BE49-F238E27FC236}">
                <a16:creationId xmlns:a16="http://schemas.microsoft.com/office/drawing/2014/main" id="{624D917F-B51E-FF3F-87EF-0C199AE40B2F}"/>
              </a:ext>
            </a:extLst>
          </p:cNvPr>
          <p:cNvSpPr txBox="1"/>
          <p:nvPr/>
        </p:nvSpPr>
        <p:spPr>
          <a:xfrm>
            <a:off x="479269" y="4742403"/>
            <a:ext cx="11315651" cy="407163"/>
          </a:xfrm>
          <a:prstGeom prst="rect">
            <a:avLst/>
          </a:prstGeom>
        </p:spPr>
        <p:txBody>
          <a:bodyPr wrap="square" lIns="0" tIns="0" rIns="0" bIns="0" rtlCol="0" anchor="t">
            <a:spAutoFit/>
          </a:bodyPr>
          <a:lstStyle/>
          <a:p>
            <a:pPr marL="164951" lvl="1" algn="l">
              <a:lnSpc>
                <a:spcPts val="3562"/>
              </a:lnSpc>
            </a:pPr>
            <a:r>
              <a:rPr lang="en-US" b="1" dirty="0">
                <a:solidFill>
                  <a:srgbClr val="272525"/>
                </a:solidFill>
                <a:latin typeface="Inter Bold"/>
                <a:ea typeface="Inter Bold"/>
                <a:cs typeface="Inter Bold"/>
                <a:sym typeface="Inter Bold"/>
              </a:rPr>
              <a:t>AML Pattern Detection Papers:</a:t>
            </a:r>
            <a:r>
              <a:rPr lang="en-US" dirty="0">
                <a:solidFill>
                  <a:srgbClr val="272525"/>
                </a:solidFill>
                <a:latin typeface="Inter"/>
                <a:ea typeface="Inter"/>
                <a:cs typeface="Inter"/>
                <a:sym typeface="Inter"/>
              </a:rPr>
              <a:t> Incorporating advanced methodologies for anti-money laundering.</a:t>
            </a:r>
          </a:p>
        </p:txBody>
      </p:sp>
      <p:sp>
        <p:nvSpPr>
          <p:cNvPr id="2" name="TextBox 1">
            <a:extLst>
              <a:ext uri="{FF2B5EF4-FFF2-40B4-BE49-F238E27FC236}">
                <a16:creationId xmlns:a16="http://schemas.microsoft.com/office/drawing/2014/main" id="{997CE221-676A-5DE5-17BA-EDB45C78362B}"/>
              </a:ext>
            </a:extLst>
          </p:cNvPr>
          <p:cNvSpPr txBox="1"/>
          <p:nvPr/>
        </p:nvSpPr>
        <p:spPr>
          <a:xfrm>
            <a:off x="800638" y="6331277"/>
            <a:ext cx="10981189" cy="380012"/>
          </a:xfrm>
          <a:prstGeom prst="rect">
            <a:avLst/>
          </a:prstGeom>
          <a:noFill/>
        </p:spPr>
        <p:txBody>
          <a:bodyPr wrap="square" rtlCol="0">
            <a:spAutoFit/>
          </a:bodyPr>
          <a:lstStyle/>
          <a:p>
            <a:r>
              <a:rPr lang="en-US" dirty="0">
                <a:solidFill>
                  <a:srgbClr val="272525"/>
                </a:solidFill>
                <a:latin typeface="Inter"/>
              </a:rPr>
              <a:t>“No sensitive or restricted cybercrime data was used. All references are open-source / public domain.”</a:t>
            </a:r>
            <a:endParaRPr lang="en-IN" dirty="0">
              <a:solidFill>
                <a:srgbClr val="272525"/>
              </a:solidFill>
              <a:latin typeface="Inter"/>
            </a:endParaRPr>
          </a:p>
        </p:txBody>
      </p:sp>
      <p:sp>
        <p:nvSpPr>
          <p:cNvPr id="19" name="TextBox 18">
            <a:extLst>
              <a:ext uri="{FF2B5EF4-FFF2-40B4-BE49-F238E27FC236}">
                <a16:creationId xmlns:a16="http://schemas.microsoft.com/office/drawing/2014/main" id="{7766612F-7143-3BFE-0FD0-6EA66A3A8F98}"/>
              </a:ext>
            </a:extLst>
          </p:cNvPr>
          <p:cNvSpPr txBox="1"/>
          <p:nvPr/>
        </p:nvSpPr>
        <p:spPr>
          <a:xfrm>
            <a:off x="479269" y="5173429"/>
            <a:ext cx="8916292" cy="369332"/>
          </a:xfrm>
          <a:prstGeom prst="rect">
            <a:avLst/>
          </a:prstGeom>
          <a:noFill/>
        </p:spPr>
        <p:txBody>
          <a:bodyPr wrap="square" rtlCol="0">
            <a:spAutoFit/>
          </a:bodyPr>
          <a:lstStyle/>
          <a:p>
            <a:r>
              <a:rPr lang="en-US" b="1" dirty="0">
                <a:solidFill>
                  <a:srgbClr val="272525"/>
                </a:solidFill>
                <a:latin typeface="Inter Bold"/>
              </a:rPr>
              <a:t> </a:t>
            </a:r>
            <a:r>
              <a:rPr lang="en-US" b="1" dirty="0" err="1">
                <a:solidFill>
                  <a:srgbClr val="272525"/>
                </a:solidFill>
                <a:latin typeface="Inter Bold"/>
              </a:rPr>
              <a:t>AndroGuard</a:t>
            </a:r>
            <a:r>
              <a:rPr lang="en-US" b="1" dirty="0">
                <a:solidFill>
                  <a:srgbClr val="272525"/>
                </a:solidFill>
                <a:latin typeface="Inter Bold"/>
              </a:rPr>
              <a:t>/ </a:t>
            </a:r>
            <a:r>
              <a:rPr lang="en-US" b="1" dirty="0" err="1">
                <a:solidFill>
                  <a:srgbClr val="272525"/>
                </a:solidFill>
                <a:latin typeface="Inter Bold"/>
              </a:rPr>
              <a:t>Apkid</a:t>
            </a:r>
            <a:r>
              <a:rPr lang="en-US" b="1" dirty="0">
                <a:solidFill>
                  <a:srgbClr val="272525"/>
                </a:solidFill>
                <a:latin typeface="Inter Bold"/>
              </a:rPr>
              <a:t>: </a:t>
            </a:r>
            <a:r>
              <a:rPr lang="en-US" dirty="0">
                <a:solidFill>
                  <a:srgbClr val="272525"/>
                </a:solidFill>
                <a:latin typeface="Inter"/>
              </a:rPr>
              <a:t>open-source </a:t>
            </a:r>
            <a:r>
              <a:rPr lang="en-US" dirty="0" err="1">
                <a:solidFill>
                  <a:srgbClr val="272525"/>
                </a:solidFill>
                <a:latin typeface="Inter"/>
              </a:rPr>
              <a:t>apk</a:t>
            </a:r>
            <a:r>
              <a:rPr lang="en-US" dirty="0">
                <a:solidFill>
                  <a:srgbClr val="272525"/>
                </a:solidFill>
                <a:latin typeface="Inter"/>
              </a:rPr>
              <a:t> reverse engineering.</a:t>
            </a:r>
            <a:endParaRPr lang="en-IN" dirty="0">
              <a:solidFill>
                <a:srgbClr val="272525"/>
              </a:solidFill>
              <a:latin typeface="Inter"/>
            </a:endParaRPr>
          </a:p>
        </p:txBody>
      </p:sp>
      <p:sp>
        <p:nvSpPr>
          <p:cNvPr id="25" name="TextBox 24">
            <a:extLst>
              <a:ext uri="{FF2B5EF4-FFF2-40B4-BE49-F238E27FC236}">
                <a16:creationId xmlns:a16="http://schemas.microsoft.com/office/drawing/2014/main" id="{736C94F6-1C86-84B9-9160-71A9307B17EC}"/>
              </a:ext>
            </a:extLst>
          </p:cNvPr>
          <p:cNvSpPr txBox="1"/>
          <p:nvPr/>
        </p:nvSpPr>
        <p:spPr>
          <a:xfrm>
            <a:off x="548502" y="5557468"/>
            <a:ext cx="7431548" cy="369332"/>
          </a:xfrm>
          <a:prstGeom prst="rect">
            <a:avLst/>
          </a:prstGeom>
          <a:noFill/>
        </p:spPr>
        <p:txBody>
          <a:bodyPr wrap="square">
            <a:spAutoFit/>
          </a:bodyPr>
          <a:lstStyle/>
          <a:p>
            <a:r>
              <a:rPr lang="en-IN" b="1" dirty="0">
                <a:solidFill>
                  <a:srgbClr val="272525"/>
                </a:solidFill>
                <a:latin typeface="Inter Bold"/>
              </a:rPr>
              <a:t>AI-Based Fraud Detection in Financial Transactions</a:t>
            </a:r>
            <a:r>
              <a:rPr lang="en-IN" dirty="0">
                <a:solidFill>
                  <a:srgbClr val="272525"/>
                </a:solidFill>
                <a:latin typeface="Inter"/>
              </a:rPr>
              <a:t>: Springer.</a:t>
            </a:r>
          </a:p>
        </p:txBody>
      </p:sp>
      <p:pic>
        <p:nvPicPr>
          <p:cNvPr id="26" name="Picture 25">
            <a:extLst>
              <a:ext uri="{FF2B5EF4-FFF2-40B4-BE49-F238E27FC236}">
                <a16:creationId xmlns:a16="http://schemas.microsoft.com/office/drawing/2014/main" id="{B22CA0EA-EE2B-A248-98B6-ECACA0F63FE3}"/>
              </a:ext>
            </a:extLst>
          </p:cNvPr>
          <p:cNvPicPr>
            <a:picLocks noChangeAspect="1"/>
          </p:cNvPicPr>
          <p:nvPr/>
        </p:nvPicPr>
        <p:blipFill>
          <a:blip r:embed="rId5"/>
          <a:stretch>
            <a:fillRect/>
          </a:stretch>
        </p:blipFill>
        <p:spPr>
          <a:xfrm>
            <a:off x="565814" y="1829633"/>
            <a:ext cx="1662593" cy="1662593"/>
          </a:xfrm>
          <a:prstGeom prst="rect">
            <a:avLst/>
          </a:prstGeom>
        </p:spPr>
      </p:pic>
      <p:pic>
        <p:nvPicPr>
          <p:cNvPr id="28" name="Picture 27">
            <a:extLst>
              <a:ext uri="{FF2B5EF4-FFF2-40B4-BE49-F238E27FC236}">
                <a16:creationId xmlns:a16="http://schemas.microsoft.com/office/drawing/2014/main" id="{45C3C7D9-16C6-9115-2621-94B93853DA77}"/>
              </a:ext>
            </a:extLst>
          </p:cNvPr>
          <p:cNvPicPr>
            <a:picLocks noChangeAspect="1"/>
          </p:cNvPicPr>
          <p:nvPr/>
        </p:nvPicPr>
        <p:blipFill>
          <a:blip r:embed="rId6"/>
          <a:stretch>
            <a:fillRect/>
          </a:stretch>
        </p:blipFill>
        <p:spPr>
          <a:xfrm>
            <a:off x="8711881" y="1914336"/>
            <a:ext cx="3083039" cy="1393829"/>
          </a:xfrm>
          <a:prstGeom prst="rect">
            <a:avLst/>
          </a:prstGeom>
        </p:spPr>
      </p:pic>
    </p:spTree>
    <p:extLst>
      <p:ext uri="{BB962C8B-B14F-4D97-AF65-F5344CB8AC3E}">
        <p14:creationId xmlns:p14="http://schemas.microsoft.com/office/powerpoint/2010/main" val="182726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52C7-BDFC-BFB6-9267-8E7A7CFB46D3}"/>
              </a:ext>
            </a:extLst>
          </p:cNvPr>
          <p:cNvSpPr>
            <a:spLocks noGrp="1"/>
          </p:cNvSpPr>
          <p:nvPr>
            <p:ph type="title"/>
          </p:nvPr>
        </p:nvSpPr>
        <p:spPr>
          <a:xfrm>
            <a:off x="0" y="102607"/>
            <a:ext cx="5387385" cy="669906"/>
          </a:xfrm>
        </p:spPr>
        <p:txBody>
          <a:bodyPr>
            <a:normAutofit/>
          </a:bodyPr>
          <a:lstStyle/>
          <a:p>
            <a:r>
              <a:rPr lang="en-US" sz="3200" dirty="0"/>
              <a:t>Team Member Details</a:t>
            </a:r>
          </a:p>
        </p:txBody>
      </p:sp>
      <p:graphicFrame>
        <p:nvGraphicFramePr>
          <p:cNvPr id="5" name="Table 5">
            <a:extLst>
              <a:ext uri="{FF2B5EF4-FFF2-40B4-BE49-F238E27FC236}">
                <a16:creationId xmlns:a16="http://schemas.microsoft.com/office/drawing/2014/main" id="{F46A79E5-E886-9C24-9F2F-A90A2E2A36C2}"/>
              </a:ext>
            </a:extLst>
          </p:cNvPr>
          <p:cNvGraphicFramePr>
            <a:graphicFrameLocks noGrp="1"/>
          </p:cNvGraphicFramePr>
          <p:nvPr>
            <p:ph idx="1"/>
            <p:extLst>
              <p:ext uri="{D42A27DB-BD31-4B8C-83A1-F6EECF244321}">
                <p14:modId xmlns:p14="http://schemas.microsoft.com/office/powerpoint/2010/main" val="1323423828"/>
              </p:ext>
            </p:extLst>
          </p:nvPr>
        </p:nvGraphicFramePr>
        <p:xfrm>
          <a:off x="0" y="830510"/>
          <a:ext cx="12192000" cy="4065809"/>
        </p:xfrm>
        <a:graphic>
          <a:graphicData uri="http://schemas.openxmlformats.org/drawingml/2006/table">
            <a:tbl>
              <a:tblPr firstRow="1">
                <a:tableStyleId>{5940675A-B579-460E-94D1-54222C63F5DA}</a:tableStyleId>
              </a:tblPr>
              <a:tblGrid>
                <a:gridCol w="1776083">
                  <a:extLst>
                    <a:ext uri="{9D8B030D-6E8A-4147-A177-3AD203B41FA5}">
                      <a16:colId xmlns:a16="http://schemas.microsoft.com/office/drawing/2014/main" val="1403802474"/>
                    </a:ext>
                  </a:extLst>
                </a:gridCol>
                <a:gridCol w="1542607">
                  <a:extLst>
                    <a:ext uri="{9D8B030D-6E8A-4147-A177-3AD203B41FA5}">
                      <a16:colId xmlns:a16="http://schemas.microsoft.com/office/drawing/2014/main" val="3535341389"/>
                    </a:ext>
                  </a:extLst>
                </a:gridCol>
                <a:gridCol w="1024078">
                  <a:extLst>
                    <a:ext uri="{9D8B030D-6E8A-4147-A177-3AD203B41FA5}">
                      <a16:colId xmlns:a16="http://schemas.microsoft.com/office/drawing/2014/main" val="3370931582"/>
                    </a:ext>
                  </a:extLst>
                </a:gridCol>
                <a:gridCol w="2263612">
                  <a:extLst>
                    <a:ext uri="{9D8B030D-6E8A-4147-A177-3AD203B41FA5}">
                      <a16:colId xmlns:a16="http://schemas.microsoft.com/office/drawing/2014/main" val="2344409115"/>
                    </a:ext>
                  </a:extLst>
                </a:gridCol>
                <a:gridCol w="1327730">
                  <a:extLst>
                    <a:ext uri="{9D8B030D-6E8A-4147-A177-3AD203B41FA5}">
                      <a16:colId xmlns:a16="http://schemas.microsoft.com/office/drawing/2014/main" val="4115635238"/>
                    </a:ext>
                  </a:extLst>
                </a:gridCol>
                <a:gridCol w="986165">
                  <a:extLst>
                    <a:ext uri="{9D8B030D-6E8A-4147-A177-3AD203B41FA5}">
                      <a16:colId xmlns:a16="http://schemas.microsoft.com/office/drawing/2014/main" val="2727025954"/>
                    </a:ext>
                  </a:extLst>
                </a:gridCol>
                <a:gridCol w="1611912">
                  <a:extLst>
                    <a:ext uri="{9D8B030D-6E8A-4147-A177-3AD203B41FA5}">
                      <a16:colId xmlns:a16="http://schemas.microsoft.com/office/drawing/2014/main" val="420129014"/>
                    </a:ext>
                  </a:extLst>
                </a:gridCol>
                <a:gridCol w="1659813">
                  <a:extLst>
                    <a:ext uri="{9D8B030D-6E8A-4147-A177-3AD203B41FA5}">
                      <a16:colId xmlns:a16="http://schemas.microsoft.com/office/drawing/2014/main" val="399198101"/>
                    </a:ext>
                  </a:extLst>
                </a:gridCol>
              </a:tblGrid>
              <a:tr h="800048">
                <a:tc>
                  <a:txBody>
                    <a:bodyPr/>
                    <a:lstStyle/>
                    <a:p>
                      <a:r>
                        <a:rPr lang="en-US" sz="1600" dirty="0" err="1">
                          <a:solidFill>
                            <a:schemeClr val="tx1"/>
                          </a:solidFill>
                          <a:latin typeface="Arial" panose="020B0604020202020204" pitchFamily="34" charset="0"/>
                          <a:ea typeface="Open Sans SemiBold" pitchFamily="2" charset="0"/>
                          <a:cs typeface="Arial" panose="020B0604020202020204" pitchFamily="34" charset="0"/>
                        </a:rPr>
                        <a:t>Reg.No</a:t>
                      </a:r>
                      <a:r>
                        <a:rPr lang="en-US" sz="1600" dirty="0">
                          <a:solidFill>
                            <a:schemeClr val="tx1"/>
                          </a:solidFill>
                          <a:latin typeface="Arial" panose="020B0604020202020204" pitchFamily="34" charset="0"/>
                          <a:ea typeface="Open Sans SemiBold" pitchFamily="2" charset="0"/>
                          <a:cs typeface="Arial" panose="020B0604020202020204" pitchFamily="34" charset="0"/>
                        </a:rPr>
                        <a:t>/</a:t>
                      </a:r>
                    </a:p>
                    <a:p>
                      <a:r>
                        <a:rPr lang="en-US" sz="1600" dirty="0" err="1">
                          <a:solidFill>
                            <a:schemeClr val="tx1"/>
                          </a:solidFill>
                          <a:latin typeface="Arial" panose="020B0604020202020204" pitchFamily="34" charset="0"/>
                          <a:ea typeface="Open Sans SemiBold" pitchFamily="2" charset="0"/>
                          <a:cs typeface="Arial" panose="020B0604020202020204" pitchFamily="34" charset="0"/>
                        </a:rPr>
                        <a:t>Enrol.No</a:t>
                      </a:r>
                      <a:endParaRPr lang="en-US" sz="1600" dirty="0">
                        <a:solidFill>
                          <a:schemeClr val="tx1"/>
                        </a:solidFill>
                        <a:latin typeface="Arial" panose="020B0604020202020204" pitchFamily="34" charset="0"/>
                        <a:ea typeface="Open Sans SemiBold" pitchFamily="2" charset="0"/>
                        <a:cs typeface="Arial" panose="020B0604020202020204" pitchFamily="34" charset="0"/>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Name</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Year/</a:t>
                      </a:r>
                    </a:p>
                    <a:p>
                      <a:r>
                        <a:rPr lang="en-US" sz="1600" dirty="0">
                          <a:solidFill>
                            <a:schemeClr val="tx1"/>
                          </a:solidFill>
                          <a:latin typeface="Arial" panose="020B0604020202020204" pitchFamily="34" charset="0"/>
                          <a:ea typeface="Open Sans SemiBold" pitchFamily="2" charset="0"/>
                          <a:cs typeface="Arial" panose="020B0604020202020204" pitchFamily="34" charset="0"/>
                        </a:rPr>
                        <a:t>Semester</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Name of College/</a:t>
                      </a:r>
                    </a:p>
                    <a:p>
                      <a:r>
                        <a:rPr lang="en-US" sz="1600" dirty="0">
                          <a:solidFill>
                            <a:schemeClr val="tx1"/>
                          </a:solidFill>
                          <a:latin typeface="Arial" panose="020B0604020202020204" pitchFamily="34" charset="0"/>
                          <a:ea typeface="Open Sans SemiBold" pitchFamily="2" charset="0"/>
                          <a:cs typeface="Arial" panose="020B0604020202020204" pitchFamily="34" charset="0"/>
                        </a:rPr>
                        <a:t>Department</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City/</a:t>
                      </a:r>
                    </a:p>
                    <a:p>
                      <a:r>
                        <a:rPr lang="en-US" sz="1600" dirty="0">
                          <a:solidFill>
                            <a:schemeClr val="tx1"/>
                          </a:solidFill>
                          <a:latin typeface="Arial" panose="020B0604020202020204" pitchFamily="34" charset="0"/>
                          <a:ea typeface="Open Sans SemiBold" pitchFamily="2" charset="0"/>
                          <a:cs typeface="Arial" panose="020B0604020202020204" pitchFamily="34" charset="0"/>
                        </a:rPr>
                        <a:t>State</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a:solidFill>
                            <a:schemeClr val="tx1"/>
                          </a:solidFill>
                          <a:latin typeface="Arial" panose="020B0604020202020204" pitchFamily="34" charset="0"/>
                          <a:ea typeface="Open Sans SemiBold" pitchFamily="2" charset="0"/>
                          <a:cs typeface="Arial" panose="020B0604020202020204" pitchFamily="34" charset="0"/>
                        </a:rPr>
                        <a:t>Male/</a:t>
                      </a:r>
                    </a:p>
                    <a:p>
                      <a:r>
                        <a:rPr lang="en-US" sz="1600">
                          <a:solidFill>
                            <a:schemeClr val="tx1"/>
                          </a:solidFill>
                          <a:latin typeface="Arial" panose="020B0604020202020204" pitchFamily="34" charset="0"/>
                          <a:ea typeface="Open Sans SemiBold" pitchFamily="2" charset="0"/>
                          <a:cs typeface="Arial" panose="020B0604020202020204" pitchFamily="34" charset="0"/>
                        </a:rPr>
                        <a:t>Female</a:t>
                      </a:r>
                    </a:p>
                    <a:p>
                      <a:endParaRPr lang="en-US" sz="1600">
                        <a:solidFill>
                          <a:schemeClr val="tx1"/>
                        </a:solidFill>
                        <a:latin typeface="Arial" panose="020B0604020202020204" pitchFamily="34" charset="0"/>
                        <a:ea typeface="Open Sans SemiBold" pitchFamily="2" charset="0"/>
                        <a:cs typeface="Arial" panose="020B0604020202020204" pitchFamily="34" charset="0"/>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a:solidFill>
                            <a:schemeClr val="tx1"/>
                          </a:solidFill>
                          <a:latin typeface="Arial" panose="020B0604020202020204" pitchFamily="34" charset="0"/>
                          <a:ea typeface="Open Sans SemiBold" pitchFamily="2" charset="0"/>
                          <a:cs typeface="Arial" panose="020B0604020202020204" pitchFamily="34" charset="0"/>
                        </a:rPr>
                        <a:t>Mail Id</a:t>
                      </a:r>
                    </a:p>
                    <a:p>
                      <a:endParaRPr lang="en-US" sz="1600">
                        <a:solidFill>
                          <a:schemeClr val="tx1"/>
                        </a:solidFill>
                        <a:latin typeface="Arial" panose="020B0604020202020204" pitchFamily="34" charset="0"/>
                        <a:ea typeface="Open Sans SemiBold" pitchFamily="2" charset="0"/>
                        <a:cs typeface="Arial" panose="020B0604020202020204" pitchFamily="34" charset="0"/>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a:solidFill>
                            <a:schemeClr val="tx1"/>
                          </a:solidFill>
                          <a:latin typeface="Arial" panose="020B0604020202020204" pitchFamily="34" charset="0"/>
                          <a:ea typeface="Open Sans SemiBold" pitchFamily="2" charset="0"/>
                          <a:cs typeface="Arial" panose="020B0604020202020204" pitchFamily="34" charset="0"/>
                        </a:rPr>
                        <a:t>Mobile No</a:t>
                      </a:r>
                    </a:p>
                    <a:p>
                      <a:endParaRPr lang="en-US" sz="1600">
                        <a:solidFill>
                          <a:schemeClr val="tx1"/>
                        </a:solidFill>
                        <a:latin typeface="Arial" panose="020B0604020202020204" pitchFamily="34" charset="0"/>
                        <a:ea typeface="Open Sans SemiBold" pitchFamily="2" charset="0"/>
                        <a:cs typeface="Arial" panose="020B0604020202020204" pitchFamily="34" charset="0"/>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690762267"/>
                  </a:ext>
                </a:extLst>
              </a:tr>
              <a:tr h="597809">
                <a:tc>
                  <a:txBody>
                    <a:bodyPr/>
                    <a:lstStyle/>
                    <a:p>
                      <a:pPr marL="0" indent="0">
                        <a:buFont typeface="+mj-lt"/>
                        <a:buNone/>
                      </a:pPr>
                      <a:r>
                        <a:rPr lang="en-US" sz="1200" kern="1200" dirty="0">
                          <a:solidFill>
                            <a:schemeClr val="tx1"/>
                          </a:solidFill>
                          <a:latin typeface="Arial" panose="020B0604020202020204" pitchFamily="34" charset="0"/>
                          <a:ea typeface="Open Sans SemiBold" pitchFamily="2" charset="0"/>
                          <a:cs typeface="Arial" panose="020B0604020202020204" pitchFamily="34" charset="0"/>
                        </a:rPr>
                        <a:t>1. 0905AL231019</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Ayush Agrawal</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3rd/5th</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Institute of technology &amp; management Gwalior</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Gwalior/Madhya Pradesh</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Male</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200ayush200@gmail.com</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9522531502</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7930592"/>
                  </a:ext>
                </a:extLst>
              </a:tr>
              <a:tr h="466834">
                <a:tc>
                  <a:txBody>
                    <a:bodyPr/>
                    <a:lstStyle/>
                    <a:p>
                      <a:pPr marL="0" indent="0">
                        <a:buFont typeface="+mj-lt"/>
                        <a:buNone/>
                      </a:pPr>
                      <a:r>
                        <a:rPr lang="en-US" sz="1200" kern="1200" dirty="0">
                          <a:solidFill>
                            <a:schemeClr val="tx1"/>
                          </a:solidFill>
                          <a:latin typeface="Arial" panose="020B0604020202020204" pitchFamily="34" charset="0"/>
                          <a:ea typeface="Open Sans SemiBold" pitchFamily="2" charset="0"/>
                          <a:cs typeface="Arial" panose="020B0604020202020204" pitchFamily="34" charset="0"/>
                        </a:rPr>
                        <a:t>2. 0905AL231026</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Divyam Agrawal</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3rd/5th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Institute of technology &amp; management Gwalior</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Gwalior/Madhya Pradesh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Male</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divyamagrawal05@gmail.com</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8817040672</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3651485"/>
                  </a:ext>
                </a:extLst>
              </a:tr>
              <a:tr h="486803">
                <a:tc>
                  <a:txBody>
                    <a:bodyPr/>
                    <a:lstStyle/>
                    <a:p>
                      <a:pPr marL="0" indent="0">
                        <a:buFont typeface="+mj-lt"/>
                        <a:buNone/>
                      </a:pPr>
                      <a:r>
                        <a:rPr lang="en-US" sz="1200" kern="1200" dirty="0">
                          <a:solidFill>
                            <a:schemeClr val="tx1"/>
                          </a:solidFill>
                          <a:latin typeface="Arial" panose="020B0604020202020204" pitchFamily="34" charset="0"/>
                          <a:ea typeface="Open Sans SemiBold" pitchFamily="2" charset="0"/>
                          <a:cs typeface="Arial" panose="020B0604020202020204" pitchFamily="34" charset="0"/>
                        </a:rPr>
                        <a:t>3. 0905AL231036</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Harshit Jain</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3rd/5th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Institute of technology &amp; management Gwalior</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Gwalior/Madhya Pradesh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Male</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harshitjainp887@gmail.com</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8871670959</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201409"/>
                  </a:ext>
                </a:extLst>
              </a:tr>
              <a:tr h="481188">
                <a:tc>
                  <a:txBody>
                    <a:bodyPr/>
                    <a:lstStyle/>
                    <a:p>
                      <a:pPr marL="0" indent="0">
                        <a:buFont typeface="+mj-lt"/>
                        <a:buNone/>
                      </a:pPr>
                      <a:r>
                        <a:rPr lang="en-US" sz="1200" kern="1200" dirty="0">
                          <a:solidFill>
                            <a:schemeClr val="tx1"/>
                          </a:solidFill>
                          <a:latin typeface="Arial" panose="020B0604020202020204" pitchFamily="34" charset="0"/>
                          <a:ea typeface="Open Sans SemiBold" pitchFamily="2" charset="0"/>
                          <a:cs typeface="Arial" panose="020B0604020202020204" pitchFamily="34" charset="0"/>
                        </a:rPr>
                        <a:t>4. 0905AL231027</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Divyanshi Goyal</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3rd/5th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Institute of technology &amp; management Gwalior</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Morena/Madhya Pradesh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Female</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d1vy4nshi2002@gmail.com</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9584403180</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3097535"/>
                  </a:ext>
                </a:extLst>
              </a:tr>
              <a:tr h="650731">
                <a:tc>
                  <a:txBody>
                    <a:bodyPr/>
                    <a:lstStyle/>
                    <a:p>
                      <a:pPr marL="0" indent="0">
                        <a:buFont typeface="+mj-lt"/>
                        <a:buNone/>
                      </a:pPr>
                      <a:r>
                        <a:rPr lang="en-US" sz="1200" kern="1200" dirty="0">
                          <a:solidFill>
                            <a:schemeClr val="tx1"/>
                          </a:solidFill>
                          <a:latin typeface="Arial" panose="020B0604020202020204" pitchFamily="34" charset="0"/>
                          <a:ea typeface="Open Sans SemiBold" pitchFamily="2" charset="0"/>
                          <a:cs typeface="Arial" panose="020B0604020202020204" pitchFamily="34" charset="0"/>
                        </a:rPr>
                        <a:t>5. 0905CS231141</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Krishna Goyal</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3rd/5th</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Institute of technology &amp; management Gwalior</a:t>
                      </a: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Morena/Madhya Pradesh</a:t>
                      </a:r>
                    </a:p>
                    <a:p>
                      <a:endParaRPr lang="en-US" sz="1200" dirty="0">
                        <a:latin typeface="+mn-lt"/>
                      </a:endParaRPr>
                    </a:p>
                    <a:p>
                      <a:endParaRPr lang="en-US" sz="1200" dirty="0">
                        <a:latin typeface="+mn-lt"/>
                      </a:endParaRP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Male</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n1nj4cod3@proton.me</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9584403162</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3478552"/>
                  </a:ext>
                </a:extLst>
              </a:tr>
            </a:tbl>
          </a:graphicData>
        </a:graphic>
      </p:graphicFrame>
      <p:sp>
        <p:nvSpPr>
          <p:cNvPr id="4" name="TextBox 3">
            <a:extLst>
              <a:ext uri="{FF2B5EF4-FFF2-40B4-BE49-F238E27FC236}">
                <a16:creationId xmlns:a16="http://schemas.microsoft.com/office/drawing/2014/main" id="{7069443B-ED40-7AB3-F6A6-DEB890ED0289}"/>
              </a:ext>
            </a:extLst>
          </p:cNvPr>
          <p:cNvSpPr txBox="1"/>
          <p:nvPr/>
        </p:nvSpPr>
        <p:spPr>
          <a:xfrm>
            <a:off x="0" y="4952954"/>
            <a:ext cx="6212048" cy="584775"/>
          </a:xfrm>
          <a:prstGeom prst="rect">
            <a:avLst/>
          </a:prstGeom>
          <a:noFill/>
        </p:spPr>
        <p:txBody>
          <a:bodyPr wrap="square">
            <a:spAutoFit/>
          </a:bodyPr>
          <a:lstStyle/>
          <a:p>
            <a:r>
              <a:rPr lang="en-US" sz="3200" dirty="0">
                <a:solidFill>
                  <a:srgbClr val="0070C0"/>
                </a:solidFill>
                <a:latin typeface="Arial" panose="020B0604020202020204" pitchFamily="34" charset="0"/>
                <a:ea typeface="+mj-ea"/>
                <a:cs typeface="Arial" panose="020B0604020202020204" pitchFamily="34" charset="0"/>
              </a:rPr>
              <a:t>Mentor Detail</a:t>
            </a:r>
            <a:endParaRPr lang="en-IN" sz="3200" dirty="0">
              <a:solidFill>
                <a:srgbClr val="0070C0"/>
              </a:solidFill>
              <a:latin typeface="Arial" panose="020B0604020202020204" pitchFamily="34" charset="0"/>
              <a:ea typeface="+mj-ea"/>
              <a:cs typeface="Arial" panose="020B0604020202020204" pitchFamily="34" charset="0"/>
            </a:endParaRPr>
          </a:p>
        </p:txBody>
      </p:sp>
      <p:graphicFrame>
        <p:nvGraphicFramePr>
          <p:cNvPr id="8" name="Table 5">
            <a:extLst>
              <a:ext uri="{FF2B5EF4-FFF2-40B4-BE49-F238E27FC236}">
                <a16:creationId xmlns:a16="http://schemas.microsoft.com/office/drawing/2014/main" id="{64D298AF-78F7-0248-A223-0823E2E18A98}"/>
              </a:ext>
            </a:extLst>
          </p:cNvPr>
          <p:cNvGraphicFramePr>
            <a:graphicFrameLocks/>
          </p:cNvGraphicFramePr>
          <p:nvPr>
            <p:extLst>
              <p:ext uri="{D42A27DB-BD31-4B8C-83A1-F6EECF244321}">
                <p14:modId xmlns:p14="http://schemas.microsoft.com/office/powerpoint/2010/main" val="3159522864"/>
              </p:ext>
            </p:extLst>
          </p:nvPr>
        </p:nvGraphicFramePr>
        <p:xfrm>
          <a:off x="0" y="5594365"/>
          <a:ext cx="12192000" cy="997056"/>
        </p:xfrm>
        <a:graphic>
          <a:graphicData uri="http://schemas.openxmlformats.org/drawingml/2006/table">
            <a:tbl>
              <a:tblPr firstRow="1">
                <a:tableStyleId>{5940675A-B579-460E-94D1-54222C63F5DA}</a:tableStyleId>
              </a:tblPr>
              <a:tblGrid>
                <a:gridCol w="1411609">
                  <a:extLst>
                    <a:ext uri="{9D8B030D-6E8A-4147-A177-3AD203B41FA5}">
                      <a16:colId xmlns:a16="http://schemas.microsoft.com/office/drawing/2014/main" val="1403802474"/>
                    </a:ext>
                  </a:extLst>
                </a:gridCol>
                <a:gridCol w="2715328">
                  <a:extLst>
                    <a:ext uri="{9D8B030D-6E8A-4147-A177-3AD203B41FA5}">
                      <a16:colId xmlns:a16="http://schemas.microsoft.com/office/drawing/2014/main" val="3535341389"/>
                    </a:ext>
                  </a:extLst>
                </a:gridCol>
                <a:gridCol w="2693444">
                  <a:extLst>
                    <a:ext uri="{9D8B030D-6E8A-4147-A177-3AD203B41FA5}">
                      <a16:colId xmlns:a16="http://schemas.microsoft.com/office/drawing/2014/main" val="3370931582"/>
                    </a:ext>
                  </a:extLst>
                </a:gridCol>
                <a:gridCol w="3348541">
                  <a:extLst>
                    <a:ext uri="{9D8B030D-6E8A-4147-A177-3AD203B41FA5}">
                      <a16:colId xmlns:a16="http://schemas.microsoft.com/office/drawing/2014/main" val="2344409115"/>
                    </a:ext>
                  </a:extLst>
                </a:gridCol>
                <a:gridCol w="2023078">
                  <a:extLst>
                    <a:ext uri="{9D8B030D-6E8A-4147-A177-3AD203B41FA5}">
                      <a16:colId xmlns:a16="http://schemas.microsoft.com/office/drawing/2014/main" val="4115635238"/>
                    </a:ext>
                  </a:extLst>
                </a:gridCol>
              </a:tblGrid>
              <a:tr h="435381">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Staff Id</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Name</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a:solidFill>
                            <a:schemeClr val="tx1"/>
                          </a:solidFill>
                          <a:latin typeface="Arial" panose="020B0604020202020204" pitchFamily="34" charset="0"/>
                          <a:ea typeface="Open Sans SemiBold" pitchFamily="2" charset="0"/>
                          <a:cs typeface="Arial" panose="020B0604020202020204" pitchFamily="34" charset="0"/>
                        </a:rPr>
                        <a:t>School/</a:t>
                      </a:r>
                    </a:p>
                    <a:p>
                      <a:r>
                        <a:rPr lang="en-US" sz="1600">
                          <a:solidFill>
                            <a:schemeClr val="tx1"/>
                          </a:solidFill>
                          <a:latin typeface="Arial" panose="020B0604020202020204" pitchFamily="34" charset="0"/>
                          <a:ea typeface="Open Sans SemiBold" pitchFamily="2" charset="0"/>
                          <a:cs typeface="Arial" panose="020B0604020202020204" pitchFamily="34" charset="0"/>
                        </a:rPr>
                        <a:t>Department</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a:solidFill>
                            <a:schemeClr val="tx1"/>
                          </a:solidFill>
                          <a:latin typeface="Arial" panose="020B0604020202020204" pitchFamily="34" charset="0"/>
                          <a:ea typeface="Open Sans SemiBold" pitchFamily="2" charset="0"/>
                          <a:cs typeface="Arial" panose="020B0604020202020204" pitchFamily="34" charset="0"/>
                        </a:rPr>
                        <a:t>Mail Id</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en-US" sz="1600" dirty="0">
                          <a:solidFill>
                            <a:schemeClr val="tx1"/>
                          </a:solidFill>
                          <a:latin typeface="Arial" panose="020B0604020202020204" pitchFamily="34" charset="0"/>
                          <a:ea typeface="Open Sans SemiBold" pitchFamily="2" charset="0"/>
                          <a:cs typeface="Arial" panose="020B0604020202020204" pitchFamily="34" charset="0"/>
                        </a:rPr>
                        <a:t>Phone . No</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690762267"/>
                  </a:ext>
                </a:extLst>
              </a:tr>
              <a:tr h="435381">
                <a:tc>
                  <a:txBody>
                    <a:bodyPr/>
                    <a:lstStyle/>
                    <a:p>
                      <a:pPr marL="0" indent="0">
                        <a:buFont typeface="+mj-lt"/>
                        <a:buNone/>
                      </a:pPr>
                      <a:r>
                        <a:rPr lang="en-US" sz="1200" kern="1200" dirty="0">
                          <a:solidFill>
                            <a:schemeClr val="tx1"/>
                          </a:solidFill>
                          <a:latin typeface="Arial" panose="020B0604020202020204" pitchFamily="34" charset="0"/>
                          <a:ea typeface="Open Sans SemiBold" pitchFamily="2" charset="0"/>
                          <a:cs typeface="Arial" panose="020B0604020202020204" pitchFamily="34" charset="0"/>
                        </a:rPr>
                        <a:t>1.</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Rohit Singh Thakur</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Institute of Technology &amp; management Gwalior</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Rohitsinghthakur.cse@itmgoi.in</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latin typeface="+mn-lt"/>
                        </a:rPr>
                        <a:t>9926470763</a:t>
                      </a:r>
                    </a:p>
                  </a:txBody>
                  <a:tcPr marL="71807" marR="71807" marT="35904" marB="35904"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7930592"/>
                  </a:ext>
                </a:extLst>
              </a:tr>
            </a:tbl>
          </a:graphicData>
        </a:graphic>
      </p:graphicFrame>
    </p:spTree>
    <p:extLst>
      <p:ext uri="{BB962C8B-B14F-4D97-AF65-F5344CB8AC3E}">
        <p14:creationId xmlns:p14="http://schemas.microsoft.com/office/powerpoint/2010/main" val="739850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T Slide Template">
      <a:majorFont>
        <a:latin typeface="Open Sans Medium"/>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earTrail Branding" id="{591112EE-01BE-4FD4-91D5-87C4CBA3E859}" vid="{D6D43956-6E9C-4354-A092-F1BCC4514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c18a09c-d949-4492-ade9-c83758afbb6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10DBD81FD26F47A5079874C4535A23" ma:contentTypeVersion="15" ma:contentTypeDescription="Create a new document." ma:contentTypeScope="" ma:versionID="d0f5f10ab3c082d9e62b08b41fd0cb2f">
  <xsd:schema xmlns:xsd="http://www.w3.org/2001/XMLSchema" xmlns:xs="http://www.w3.org/2001/XMLSchema" xmlns:p="http://schemas.microsoft.com/office/2006/metadata/properties" xmlns:ns3="ac18a09c-d949-4492-ade9-c83758afbb67" xmlns:ns4="f871a3a4-acc6-4c9a-b7c2-fc89d45c0403" targetNamespace="http://schemas.microsoft.com/office/2006/metadata/properties" ma:root="true" ma:fieldsID="5274efd9aaabd243cc24f792efd8d57e" ns3:_="" ns4:_="">
    <xsd:import namespace="ac18a09c-d949-4492-ade9-c83758afbb67"/>
    <xsd:import namespace="f871a3a4-acc6-4c9a-b7c2-fc89d45c04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a09c-d949-4492-ade9-c83758afbb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71a3a4-acc6-4c9a-b7c2-fc89d45c04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6A29F6-A31A-477A-AE2C-164720663A95}">
  <ds:schemaRefs>
    <ds:schemaRef ds:uri="http://schemas.microsoft.com/sharepoint/v3/contenttype/forms"/>
  </ds:schemaRefs>
</ds:datastoreItem>
</file>

<file path=customXml/itemProps2.xml><?xml version="1.0" encoding="utf-8"?>
<ds:datastoreItem xmlns:ds="http://schemas.openxmlformats.org/officeDocument/2006/customXml" ds:itemID="{D8455FC9-FDBF-4D1B-81F1-1A886FB5FE11}">
  <ds:schemaRefs>
    <ds:schemaRef ds:uri="ac18a09c-d949-4492-ade9-c83758afbb67"/>
    <ds:schemaRef ds:uri="f871a3a4-acc6-4c9a-b7c2-fc89d45c04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0BD756-FAC3-4953-BC84-714C6F11466A}">
  <ds:schemaRefs>
    <ds:schemaRef ds:uri="ac18a09c-d949-4492-ade9-c83758afbb67"/>
    <ds:schemaRef ds:uri="f871a3a4-acc6-4c9a-b7c2-fc89d45c04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336</TotalTime>
  <Words>1134</Words>
  <Application>Microsoft Office PowerPoint</Application>
  <PresentationFormat>Widescreen</PresentationFormat>
  <Paragraphs>172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Inter</vt:lpstr>
      <vt:lpstr>Inter Bold</vt:lpstr>
      <vt:lpstr>Open Sans Light</vt:lpstr>
      <vt:lpstr>Office Theme</vt:lpstr>
      <vt:lpstr>National CyberShield Hackathon 2025 </vt:lpstr>
      <vt:lpstr>PowerPoint Presentation</vt:lpstr>
      <vt:lpstr>Idea</vt:lpstr>
      <vt:lpstr>Technical Approach</vt:lpstr>
      <vt:lpstr>Methodology and process for implementation </vt:lpstr>
      <vt:lpstr>Feasibility And Viability</vt:lpstr>
      <vt:lpstr>Impact and Benefits</vt:lpstr>
      <vt:lpstr>Research and References</vt:lpstr>
      <vt:lpstr>Team Member Details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ayush agrawal</dc:creator>
  <cp:lastModifiedBy>H P</cp:lastModifiedBy>
  <cp:revision>11</cp:revision>
  <dcterms:created xsi:type="dcterms:W3CDTF">2023-08-23T11:33:52Z</dcterms:created>
  <dcterms:modified xsi:type="dcterms:W3CDTF">2025-09-01T07:31:28Z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0x0101002F10DBD81FD26F47A5079874C4535A23</vt:lpwstr>
  </property>
</Properties>
</file>